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3"/>
  </p:notesMasterIdLst>
  <p:sldIdLst>
    <p:sldId id="7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93D"/>
    <a:srgbClr val="6D5E87"/>
    <a:srgbClr val="F6F8FC"/>
    <a:srgbClr val="E1EAF7"/>
    <a:srgbClr val="FEF2EC"/>
    <a:srgbClr val="E9E6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p:restoredTop sz="94647"/>
  </p:normalViewPr>
  <p:slideViewPr>
    <p:cSldViewPr snapToGrid="0" snapToObjects="1">
      <p:cViewPr varScale="1">
        <p:scale>
          <a:sx n="78" d="100"/>
          <a:sy n="78" d="100"/>
        </p:scale>
        <p:origin x="979" y="5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EB230-D15F-D945-AD92-63C82BEAFD52}" type="datetimeFigureOut">
              <a:rPr lang="en-US" smtClean="0"/>
              <a:t>8/17/2021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8ACB7-EB87-FE4F-8BFC-8242F75B3CBC}" type="slidenum">
              <a:rPr lang="en-US" smtClean="0"/>
              <a:t>‹#›</a:t>
            </a:fld>
            <a:endParaRPr lang="en-US"/>
          </a:p>
        </p:txBody>
      </p:sp>
    </p:spTree>
    <p:extLst>
      <p:ext uri="{BB962C8B-B14F-4D97-AF65-F5344CB8AC3E}">
        <p14:creationId xmlns:p14="http://schemas.microsoft.com/office/powerpoint/2010/main" val="422985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824949" y="1351050"/>
            <a:ext cx="10515600" cy="1293539"/>
          </a:xfrm>
          <a:prstGeom prst="rect">
            <a:avLst/>
          </a:prstGeom>
        </p:spPr>
        <p:txBody>
          <a:bodyPr anchor="t"/>
          <a:lstStyle>
            <a:lvl1pPr marL="0" indent="0">
              <a:lnSpc>
                <a:spcPct val="100000"/>
              </a:lnSpc>
              <a:buFontTx/>
              <a:buNone/>
              <a:defRPr sz="3500" b="1" cap="all" baseline="0">
                <a:solidFill>
                  <a:srgbClr val="5F5F5F"/>
                </a:solidFill>
                <a:latin typeface="+mn-lt"/>
                <a:ea typeface="Arial" charset="0"/>
                <a:cs typeface="Arial" charset="0"/>
              </a:defRPr>
            </a:lvl1pPr>
          </a:lstStyle>
          <a:p>
            <a:pPr lvl="0"/>
            <a:r>
              <a:rPr lang="en-US" dirty="0"/>
              <a:t>Click to edit Master </a:t>
            </a:r>
            <a:br>
              <a:rPr lang="en-US" dirty="0"/>
            </a:br>
            <a:r>
              <a:rPr lang="en-US" dirty="0"/>
              <a:t>text style</a:t>
            </a:r>
          </a:p>
        </p:txBody>
      </p:sp>
    </p:spTree>
    <p:extLst>
      <p:ext uri="{BB962C8B-B14F-4D97-AF65-F5344CB8AC3E}">
        <p14:creationId xmlns:p14="http://schemas.microsoft.com/office/powerpoint/2010/main" val="1347885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s://www.urbanlibraries.org/healing-redirects" TargetMode="Externa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alphaModFix amt="10000"/>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F60AC07-6003-4624-9F22-AD421DD045A5}"/>
              </a:ext>
            </a:extLst>
          </p:cNvPr>
          <p:cNvSpPr/>
          <p:nvPr userDrawn="1"/>
        </p:nvSpPr>
        <p:spPr>
          <a:xfrm>
            <a:off x="8371002" y="6240545"/>
            <a:ext cx="3438986" cy="33989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pic>
        <p:nvPicPr>
          <p:cNvPr id="5" name="Picture 4">
            <a:extLst>
              <a:ext uri="{FF2B5EF4-FFF2-40B4-BE49-F238E27FC236}">
                <a16:creationId xmlns:a16="http://schemas.microsoft.com/office/drawing/2014/main" id="{C8783EC6-374F-CF48-9A72-638DB927BD27}"/>
              </a:ext>
            </a:extLst>
          </p:cNvPr>
          <p:cNvPicPr>
            <a:picLocks noChangeAspect="1"/>
          </p:cNvPicPr>
          <p:nvPr userDrawn="1"/>
        </p:nvPicPr>
        <p:blipFill>
          <a:blip r:embed="rId4"/>
          <a:stretch>
            <a:fillRect/>
          </a:stretch>
        </p:blipFill>
        <p:spPr>
          <a:xfrm>
            <a:off x="9892716" y="354875"/>
            <a:ext cx="1917273" cy="958637"/>
          </a:xfrm>
          <a:prstGeom prst="rect">
            <a:avLst/>
          </a:prstGeom>
        </p:spPr>
      </p:pic>
      <p:cxnSp>
        <p:nvCxnSpPr>
          <p:cNvPr id="11" name="Straight Connector 10">
            <a:extLst>
              <a:ext uri="{FF2B5EF4-FFF2-40B4-BE49-F238E27FC236}">
                <a16:creationId xmlns:a16="http://schemas.microsoft.com/office/drawing/2014/main" id="{3D73B285-5D62-4C8C-8D31-DF32D1FB8432}"/>
              </a:ext>
            </a:extLst>
          </p:cNvPr>
          <p:cNvCxnSpPr>
            <a:cxnSpLocks/>
          </p:cNvCxnSpPr>
          <p:nvPr userDrawn="1"/>
        </p:nvCxnSpPr>
        <p:spPr>
          <a:xfrm>
            <a:off x="386499" y="6240545"/>
            <a:ext cx="1139520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9956977-EC41-441B-B15E-F784D6442D63}"/>
              </a:ext>
            </a:extLst>
          </p:cNvPr>
          <p:cNvSpPr txBox="1"/>
          <p:nvPr userDrawn="1"/>
        </p:nvSpPr>
        <p:spPr>
          <a:xfrm>
            <a:off x="296944" y="6275161"/>
            <a:ext cx="11513045" cy="276999"/>
          </a:xfrm>
          <a:prstGeom prst="rect">
            <a:avLst/>
          </a:prstGeom>
          <a:noFill/>
        </p:spPr>
        <p:txBody>
          <a:bodyPr wrap="square">
            <a:spAutoFit/>
          </a:bodyPr>
          <a:lstStyle/>
          <a:p>
            <a:pPr algn="l"/>
            <a:r>
              <a:rPr lang="en-US" sz="1200" b="0" i="0" kern="1400" baseline="0" dirty="0">
                <a:solidFill>
                  <a:schemeClr val="bg2">
                    <a:lumMod val="25000"/>
                  </a:schemeClr>
                </a:solidFill>
                <a:effectLst/>
                <a:latin typeface="Calibri" panose="020F0502020204030204" pitchFamily="34" charset="0"/>
              </a:rPr>
              <a:t>Trigger Terms: Harmful Detours and Healing Redirects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©2021 Urban Libraries Council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Last Update: 8/17/21                                   </a:t>
            </a:r>
            <a:r>
              <a:rPr lang="en-US" sz="1200" b="1" i="1" kern="1400" baseline="0" dirty="0">
                <a:solidFill>
                  <a:schemeClr val="bg1"/>
                </a:solidFill>
                <a:effectLst/>
                <a:latin typeface="Calibri" panose="020F0502020204030204" pitchFamily="34" charset="0"/>
              </a:rPr>
              <a:t>Learn more at </a:t>
            </a:r>
            <a:r>
              <a:rPr lang="en-US" sz="1200" b="1" i="1" kern="1400" baseline="0" dirty="0">
                <a:solidFill>
                  <a:schemeClr val="bg1"/>
                </a:solidFill>
                <a:effectLst/>
                <a:latin typeface="Calibri" panose="020F0502020204030204" pitchFamily="34" charset="0"/>
                <a:hlinkClick r:id="rId5">
                  <a:extLst>
                    <a:ext uri="{A12FA001-AC4F-418D-AE19-62706E023703}">
                      <ahyp:hlinkClr xmlns:ahyp="http://schemas.microsoft.com/office/drawing/2018/hyperlinkcolor" val="tx"/>
                    </a:ext>
                  </a:extLst>
                </a:hlinkClick>
              </a:rPr>
              <a:t>urbanlibraries.org/healing-redirects</a:t>
            </a:r>
            <a:endParaRPr lang="en-US" sz="1200" b="1" i="1" kern="1400" baseline="0" dirty="0">
              <a:solidFill>
                <a:schemeClr val="bg1"/>
              </a:solidFill>
            </a:endParaRPr>
          </a:p>
        </p:txBody>
      </p:sp>
    </p:spTree>
    <p:extLst>
      <p:ext uri="{BB962C8B-B14F-4D97-AF65-F5344CB8AC3E}">
        <p14:creationId xmlns:p14="http://schemas.microsoft.com/office/powerpoint/2010/main" val="238936794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305"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77" indent="-228577" algn="l" defTabSz="914305"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29" indent="-228577" algn="l" defTabSz="91430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2" indent="-228577" algn="l" defTabSz="91430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34"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8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0"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92"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45"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9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FF517BD-A093-FE4E-AED1-84BBEC86CDE8}"/>
              </a:ext>
            </a:extLst>
          </p:cNvPr>
          <p:cNvGraphicFramePr>
            <a:graphicFrameLocks noGrp="1"/>
          </p:cNvGraphicFramePr>
          <p:nvPr>
            <p:extLst>
              <p:ext uri="{D42A27DB-BD31-4B8C-83A1-F6EECF244321}">
                <p14:modId xmlns:p14="http://schemas.microsoft.com/office/powerpoint/2010/main" val="2969408002"/>
              </p:ext>
            </p:extLst>
          </p:nvPr>
        </p:nvGraphicFramePr>
        <p:xfrm>
          <a:off x="380213" y="1889628"/>
          <a:ext cx="11422146" cy="3152267"/>
        </p:xfrm>
        <a:graphic>
          <a:graphicData uri="http://schemas.openxmlformats.org/drawingml/2006/table">
            <a:tbl>
              <a:tblPr firstRow="1" firstCol="1" bandRow="1">
                <a:solidFill>
                  <a:srgbClr val="F4793D"/>
                </a:solidFill>
                <a:tableStyleId>{5C22544A-7EE6-4342-B048-85BDC9FD1C3A}</a:tableStyleId>
              </a:tblPr>
              <a:tblGrid>
                <a:gridCol w="3147767">
                  <a:extLst>
                    <a:ext uri="{9D8B030D-6E8A-4147-A177-3AD203B41FA5}">
                      <a16:colId xmlns:a16="http://schemas.microsoft.com/office/drawing/2014/main" val="3415881198"/>
                    </a:ext>
                  </a:extLst>
                </a:gridCol>
                <a:gridCol w="8274379">
                  <a:extLst>
                    <a:ext uri="{9D8B030D-6E8A-4147-A177-3AD203B41FA5}">
                      <a16:colId xmlns:a16="http://schemas.microsoft.com/office/drawing/2014/main" val="841375127"/>
                    </a:ext>
                  </a:extLst>
                </a:gridCol>
              </a:tblGrid>
              <a:tr h="389290">
                <a:tc>
                  <a:txBody>
                    <a:bodyPr/>
                    <a:lstStyle/>
                    <a:p>
                      <a:pPr marL="0" marR="0">
                        <a:spcBef>
                          <a:spcPts val="0"/>
                        </a:spcBef>
                        <a:spcAft>
                          <a:spcPts val="0"/>
                        </a:spcAft>
                      </a:pPr>
                      <a:r>
                        <a:rPr lang="en-US" sz="2000" b="1" dirty="0">
                          <a:effectLst/>
                        </a:rPr>
                        <a:t>HARMFUL DETOUR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4793D"/>
                    </a:solidFill>
                  </a:tcPr>
                </a:tc>
                <a:tc>
                  <a:txBody>
                    <a:bodyPr/>
                    <a:lstStyle/>
                    <a:p>
                      <a:pPr marL="0" marR="0">
                        <a:spcBef>
                          <a:spcPts val="0"/>
                        </a:spcBef>
                        <a:spcAft>
                          <a:spcPts val="0"/>
                        </a:spcAft>
                      </a:pPr>
                      <a:r>
                        <a:rPr lang="en-US" sz="2000" b="1" dirty="0">
                          <a:solidFill>
                            <a:schemeClr val="tx1"/>
                          </a:solidFill>
                          <a:effectLst/>
                        </a:rPr>
                        <a:t>HEALING REDIRECT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E1EAF7"/>
                    </a:solidFill>
                  </a:tcPr>
                </a:tc>
                <a:extLst>
                  <a:ext uri="{0D108BD9-81ED-4DB2-BD59-A6C34878D82A}">
                    <a16:rowId xmlns:a16="http://schemas.microsoft.com/office/drawing/2014/main" val="919558097"/>
                  </a:ext>
                </a:extLst>
              </a:tr>
              <a:tr h="1905847">
                <a:tc>
                  <a:txBody>
                    <a:bodyPr/>
                    <a:lstStyle/>
                    <a:p>
                      <a:pPr marL="0" marR="0">
                        <a:lnSpc>
                          <a:spcPct val="114000"/>
                        </a:lnSpc>
                        <a:spcBef>
                          <a:spcPts val="1800"/>
                        </a:spcBef>
                        <a:spcAft>
                          <a:spcPts val="1200"/>
                        </a:spcAft>
                      </a:pPr>
                      <a:r>
                        <a:rPr lang="en-US" sz="1400" b="0" dirty="0">
                          <a:solidFill>
                            <a:schemeClr val="tx1"/>
                          </a:solidFill>
                          <a:effectLst/>
                          <a:latin typeface="+mn-lt"/>
                        </a:rPr>
                        <a:t>White supremacist culture refers to the beliefs and actions of extremist hate groups. By asking me to interrogate and address white supremacist culture in my daily life or in our community, you are implying that I am associated with extremist hate groups, which makes me uncomfortable.</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White supremacist culture is not limited to fringe groups or institutions. It refers to all practices and beliefs that perpetuate the harmful myth of white racial superiority and centrality. In many cases, actions and attitudes that reinforce white supremacist culture are unconscious, since the systems of structural racism are deeply embedded in societal norms. Refusal or inability to acknowledge white supremacist culture is one of the most powerful forces propping it up. Because white individuals benefit from the privilege of white supremacist culture, they are often able to navigate daily life without having to consider their own racial identity. As a result, it is often easy for them to ignore or underplay the realities of non-white biases, exclusion and oppression. Effectively uprooting systemic racism will require white individuals to overcome feelings of fragility and discomfort when examining their contributions to white supremacist culture, as well as a commitment to necessary change.</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1210578576"/>
                  </a:ext>
                </a:extLst>
              </a:tr>
            </a:tbl>
          </a:graphicData>
        </a:graphic>
      </p:graphicFrame>
      <p:sp>
        <p:nvSpPr>
          <p:cNvPr id="7" name="Rectangle 1">
            <a:extLst>
              <a:ext uri="{FF2B5EF4-FFF2-40B4-BE49-F238E27FC236}">
                <a16:creationId xmlns:a16="http://schemas.microsoft.com/office/drawing/2014/main" id="{949F2CE7-F777-7445-88B6-E6C76C96FB81}"/>
              </a:ext>
            </a:extLst>
          </p:cNvPr>
          <p:cNvSpPr>
            <a:spLocks noChangeArrowheads="1"/>
          </p:cNvSpPr>
          <p:nvPr/>
        </p:nvSpPr>
        <p:spPr bwMode="auto">
          <a:xfrm>
            <a:off x="284500" y="487992"/>
            <a:ext cx="76843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D5E87"/>
                </a:solidFill>
                <a:effectLst/>
                <a:ea typeface="Calibri" panose="020F0502020204030204" pitchFamily="34" charset="0"/>
                <a:cs typeface="Calibri" panose="020F0502020204030204" pitchFamily="34" charset="0"/>
              </a:rPr>
              <a:t>TRIGGER TERM</a:t>
            </a:r>
            <a:endParaRPr kumimoji="0" lang="en-US" altLang="en-US" sz="2000" b="0" i="0" u="none" strike="noStrike" cap="none" normalizeH="0" baseline="0" dirty="0">
              <a:ln>
                <a:noFill/>
              </a:ln>
              <a:solidFill>
                <a:srgbClr val="6D5E87"/>
              </a:solidFill>
              <a:effectLst/>
            </a:endParaRPr>
          </a:p>
          <a:p>
            <a:pPr eaLnBrk="0" fontAlgn="base" hangingPunct="0">
              <a:spcBef>
                <a:spcPct val="0"/>
              </a:spcBef>
              <a:spcAft>
                <a:spcPct val="0"/>
              </a:spcAft>
            </a:pPr>
            <a:r>
              <a:rPr lang="en-US" altLang="en-US" sz="4000" dirty="0">
                <a:ea typeface="Calibri" panose="020F0502020204030204" pitchFamily="34" charset="0"/>
                <a:cs typeface="Calibri" panose="020F0502020204030204" pitchFamily="34" charset="0"/>
              </a:rPr>
              <a:t>White Supremacist Culture</a:t>
            </a:r>
          </a:p>
        </p:txBody>
      </p:sp>
    </p:spTree>
    <p:extLst>
      <p:ext uri="{BB962C8B-B14F-4D97-AF65-F5344CB8AC3E}">
        <p14:creationId xmlns:p14="http://schemas.microsoft.com/office/powerpoint/2010/main" val="3405560869"/>
      </p:ext>
    </p:extLst>
  </p:cSld>
  <p:clrMapOvr>
    <a:masterClrMapping/>
  </p:clrMapOvr>
</p:sld>
</file>

<file path=ppt/theme/theme1.xml><?xml version="1.0" encoding="utf-8"?>
<a:theme xmlns:a="http://schemas.openxmlformats.org/drawingml/2006/main" name="1_Cover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1287</TotalTime>
  <Words>223</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The Hand Light</vt:lpstr>
      <vt:lpstr>1_Cover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your library’s entrepreneurial ecosystem  The program will begin shortly.</dc:title>
  <dc:creator>Microsoft Office User</dc:creator>
  <cp:lastModifiedBy>Curtis Rogers</cp:lastModifiedBy>
  <cp:revision>76</cp:revision>
  <cp:lastPrinted>2019-06-23T14:09:03Z</cp:lastPrinted>
  <dcterms:created xsi:type="dcterms:W3CDTF">2019-05-17T19:16:43Z</dcterms:created>
  <dcterms:modified xsi:type="dcterms:W3CDTF">2021-08-17T21:01:39Z</dcterms:modified>
</cp:coreProperties>
</file>