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notesMasterIdLst>
    <p:notesMasterId r:id="rId3"/>
  </p:notesMasterIdLst>
  <p:sldIdLst>
    <p:sldId id="74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793D"/>
    <a:srgbClr val="6D5E87"/>
    <a:srgbClr val="F6F8FC"/>
    <a:srgbClr val="E1EAF7"/>
    <a:srgbClr val="FEF2EC"/>
    <a:srgbClr val="E9E6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24"/>
    <p:restoredTop sz="94647"/>
  </p:normalViewPr>
  <p:slideViewPr>
    <p:cSldViewPr snapToGrid="0" snapToObjects="1">
      <p:cViewPr varScale="1">
        <p:scale>
          <a:sx n="78" d="100"/>
          <a:sy n="78" d="100"/>
        </p:scale>
        <p:origin x="979" y="5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FEB230-D15F-D945-AD92-63C82BEAFD52}" type="datetimeFigureOut">
              <a:rPr lang="en-US" smtClean="0"/>
              <a:t>8/17/2021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8ACB7-EB87-FE4F-8BFC-8242F75B3CBC}" type="slidenum">
              <a:rPr lang="en-US" smtClean="0"/>
              <a:t>‹#›</a:t>
            </a:fld>
            <a:endParaRPr lang="en-US"/>
          </a:p>
        </p:txBody>
      </p:sp>
    </p:spTree>
    <p:extLst>
      <p:ext uri="{BB962C8B-B14F-4D97-AF65-F5344CB8AC3E}">
        <p14:creationId xmlns:p14="http://schemas.microsoft.com/office/powerpoint/2010/main" val="4229850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824949" y="1351050"/>
            <a:ext cx="10515600" cy="1293539"/>
          </a:xfrm>
          <a:prstGeom prst="rect">
            <a:avLst/>
          </a:prstGeom>
        </p:spPr>
        <p:txBody>
          <a:bodyPr anchor="t"/>
          <a:lstStyle>
            <a:lvl1pPr marL="0" indent="0">
              <a:lnSpc>
                <a:spcPct val="100000"/>
              </a:lnSpc>
              <a:buFontTx/>
              <a:buNone/>
              <a:defRPr sz="3500" b="1" cap="all" baseline="0">
                <a:solidFill>
                  <a:srgbClr val="5F5F5F"/>
                </a:solidFill>
                <a:latin typeface="+mn-lt"/>
                <a:ea typeface="Arial" charset="0"/>
                <a:cs typeface="Arial" charset="0"/>
              </a:defRPr>
            </a:lvl1pPr>
          </a:lstStyle>
          <a:p>
            <a:pPr lvl="0"/>
            <a:r>
              <a:rPr lang="en-US" dirty="0"/>
              <a:t>Click to edit Master </a:t>
            </a:r>
            <a:br>
              <a:rPr lang="en-US" dirty="0"/>
            </a:br>
            <a:r>
              <a:rPr lang="en-US" dirty="0"/>
              <a:t>text style</a:t>
            </a:r>
          </a:p>
        </p:txBody>
      </p:sp>
    </p:spTree>
    <p:extLst>
      <p:ext uri="{BB962C8B-B14F-4D97-AF65-F5344CB8AC3E}">
        <p14:creationId xmlns:p14="http://schemas.microsoft.com/office/powerpoint/2010/main" val="13478853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https://www.urbanlibraries.org/healing-redirects" TargetMode="Externa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alphaModFix amt="10000"/>
            <a:lum/>
          </a:blip>
          <a:srcRect/>
          <a:stretch>
            <a:fillRect/>
          </a:stretch>
        </a:blip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F60AC07-6003-4624-9F22-AD421DD045A5}"/>
              </a:ext>
            </a:extLst>
          </p:cNvPr>
          <p:cNvSpPr/>
          <p:nvPr userDrawn="1"/>
        </p:nvSpPr>
        <p:spPr>
          <a:xfrm>
            <a:off x="8371002" y="6240545"/>
            <a:ext cx="3438986" cy="33989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pic>
        <p:nvPicPr>
          <p:cNvPr id="5" name="Picture 4">
            <a:extLst>
              <a:ext uri="{FF2B5EF4-FFF2-40B4-BE49-F238E27FC236}">
                <a16:creationId xmlns:a16="http://schemas.microsoft.com/office/drawing/2014/main" id="{C8783EC6-374F-CF48-9A72-638DB927BD27}"/>
              </a:ext>
            </a:extLst>
          </p:cNvPr>
          <p:cNvPicPr>
            <a:picLocks noChangeAspect="1"/>
          </p:cNvPicPr>
          <p:nvPr userDrawn="1"/>
        </p:nvPicPr>
        <p:blipFill>
          <a:blip r:embed="rId4"/>
          <a:stretch>
            <a:fillRect/>
          </a:stretch>
        </p:blipFill>
        <p:spPr>
          <a:xfrm>
            <a:off x="9892716" y="354875"/>
            <a:ext cx="1917273" cy="958637"/>
          </a:xfrm>
          <a:prstGeom prst="rect">
            <a:avLst/>
          </a:prstGeom>
        </p:spPr>
      </p:pic>
      <p:cxnSp>
        <p:nvCxnSpPr>
          <p:cNvPr id="11" name="Straight Connector 10">
            <a:extLst>
              <a:ext uri="{FF2B5EF4-FFF2-40B4-BE49-F238E27FC236}">
                <a16:creationId xmlns:a16="http://schemas.microsoft.com/office/drawing/2014/main" id="{3D73B285-5D62-4C8C-8D31-DF32D1FB8432}"/>
              </a:ext>
            </a:extLst>
          </p:cNvPr>
          <p:cNvCxnSpPr>
            <a:cxnSpLocks/>
          </p:cNvCxnSpPr>
          <p:nvPr userDrawn="1"/>
        </p:nvCxnSpPr>
        <p:spPr>
          <a:xfrm>
            <a:off x="386499" y="6240545"/>
            <a:ext cx="11395209"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9956977-EC41-441B-B15E-F784D6442D63}"/>
              </a:ext>
            </a:extLst>
          </p:cNvPr>
          <p:cNvSpPr txBox="1"/>
          <p:nvPr userDrawn="1"/>
        </p:nvSpPr>
        <p:spPr>
          <a:xfrm>
            <a:off x="296944" y="6275161"/>
            <a:ext cx="11513045" cy="276999"/>
          </a:xfrm>
          <a:prstGeom prst="rect">
            <a:avLst/>
          </a:prstGeom>
          <a:noFill/>
        </p:spPr>
        <p:txBody>
          <a:bodyPr wrap="square">
            <a:spAutoFit/>
          </a:bodyPr>
          <a:lstStyle/>
          <a:p>
            <a:pPr algn="l"/>
            <a:r>
              <a:rPr lang="en-US" sz="1200" b="0" i="0" kern="1400" baseline="0" dirty="0">
                <a:solidFill>
                  <a:schemeClr val="bg2">
                    <a:lumMod val="25000"/>
                  </a:schemeClr>
                </a:solidFill>
                <a:effectLst/>
                <a:latin typeface="Calibri" panose="020F0502020204030204" pitchFamily="34" charset="0"/>
              </a:rPr>
              <a:t>Trigger Terms: Harmful Detours and Healing Redirects </a:t>
            </a:r>
            <a:r>
              <a:rPr lang="en-US" sz="1200" b="0" i="0" kern="1400" baseline="0" dirty="0">
                <a:solidFill>
                  <a:schemeClr val="bg2">
                    <a:lumMod val="25000"/>
                  </a:schemeClr>
                </a:solidFill>
                <a:effectLst/>
                <a:latin typeface="The Hand Light" panose="03070302030502020204" pitchFamily="66" charset="0"/>
              </a:rPr>
              <a:t>▪ </a:t>
            </a:r>
            <a:r>
              <a:rPr lang="en-US" sz="1200" b="0" i="0" kern="1400" baseline="0" dirty="0">
                <a:solidFill>
                  <a:schemeClr val="bg2">
                    <a:lumMod val="25000"/>
                  </a:schemeClr>
                </a:solidFill>
                <a:effectLst/>
                <a:latin typeface="Calibri" panose="020F0502020204030204" pitchFamily="34" charset="0"/>
              </a:rPr>
              <a:t>©2021 Urban Libraries Council </a:t>
            </a:r>
            <a:r>
              <a:rPr lang="en-US" sz="1200" b="0" i="0" kern="1400" baseline="0" dirty="0">
                <a:solidFill>
                  <a:schemeClr val="bg2">
                    <a:lumMod val="25000"/>
                  </a:schemeClr>
                </a:solidFill>
                <a:effectLst/>
                <a:latin typeface="The Hand Light" panose="03070302030502020204" pitchFamily="66" charset="0"/>
              </a:rPr>
              <a:t>▪ </a:t>
            </a:r>
            <a:r>
              <a:rPr lang="en-US" sz="1200" b="0" i="0" kern="1400" baseline="0" dirty="0">
                <a:solidFill>
                  <a:schemeClr val="bg2">
                    <a:lumMod val="25000"/>
                  </a:schemeClr>
                </a:solidFill>
                <a:effectLst/>
                <a:latin typeface="Calibri" panose="020F0502020204030204" pitchFamily="34" charset="0"/>
              </a:rPr>
              <a:t>Last Update: 8/17/21                                   </a:t>
            </a:r>
            <a:r>
              <a:rPr lang="en-US" sz="1200" b="1" i="1" kern="1400" baseline="0" dirty="0">
                <a:solidFill>
                  <a:schemeClr val="bg1"/>
                </a:solidFill>
                <a:effectLst/>
                <a:latin typeface="Calibri" panose="020F0502020204030204" pitchFamily="34" charset="0"/>
              </a:rPr>
              <a:t>Learn more at </a:t>
            </a:r>
            <a:r>
              <a:rPr lang="en-US" sz="1200" b="1" i="1" kern="1400" baseline="0" dirty="0">
                <a:solidFill>
                  <a:schemeClr val="bg1"/>
                </a:solidFill>
                <a:effectLst/>
                <a:latin typeface="Calibri" panose="020F0502020204030204" pitchFamily="34" charset="0"/>
                <a:hlinkClick r:id="rId5">
                  <a:extLst>
                    <a:ext uri="{A12FA001-AC4F-418D-AE19-62706E023703}">
                      <ahyp:hlinkClr xmlns:ahyp="http://schemas.microsoft.com/office/drawing/2018/hyperlinkcolor" val="tx"/>
                    </a:ext>
                  </a:extLst>
                </a:hlinkClick>
              </a:rPr>
              <a:t>urbanlibraries.org/healing-redirects</a:t>
            </a:r>
            <a:endParaRPr lang="en-US" sz="1200" b="1" i="1" kern="1400" baseline="0" dirty="0">
              <a:solidFill>
                <a:schemeClr val="bg1"/>
              </a:solidFill>
            </a:endParaRPr>
          </a:p>
        </p:txBody>
      </p:sp>
    </p:spTree>
    <p:extLst>
      <p:ext uri="{BB962C8B-B14F-4D97-AF65-F5344CB8AC3E}">
        <p14:creationId xmlns:p14="http://schemas.microsoft.com/office/powerpoint/2010/main" val="2389367947"/>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305"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77" indent="-228577" algn="l" defTabSz="914305"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729" indent="-228577" algn="l" defTabSz="91430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2" indent="-228577" algn="l" defTabSz="91430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34"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87"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0"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492"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45"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797"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FF517BD-A093-FE4E-AED1-84BBEC86CDE8}"/>
              </a:ext>
            </a:extLst>
          </p:cNvPr>
          <p:cNvGraphicFramePr>
            <a:graphicFrameLocks noGrp="1"/>
          </p:cNvGraphicFramePr>
          <p:nvPr>
            <p:extLst>
              <p:ext uri="{D42A27DB-BD31-4B8C-83A1-F6EECF244321}">
                <p14:modId xmlns:p14="http://schemas.microsoft.com/office/powerpoint/2010/main" val="41297432"/>
              </p:ext>
            </p:extLst>
          </p:nvPr>
        </p:nvGraphicFramePr>
        <p:xfrm>
          <a:off x="380213" y="1889628"/>
          <a:ext cx="11422146" cy="2909062"/>
        </p:xfrm>
        <a:graphic>
          <a:graphicData uri="http://schemas.openxmlformats.org/drawingml/2006/table">
            <a:tbl>
              <a:tblPr firstRow="1" firstCol="1" bandRow="1">
                <a:solidFill>
                  <a:srgbClr val="F4793D"/>
                </a:solidFill>
                <a:tableStyleId>{5C22544A-7EE6-4342-B048-85BDC9FD1C3A}</a:tableStyleId>
              </a:tblPr>
              <a:tblGrid>
                <a:gridCol w="3147767">
                  <a:extLst>
                    <a:ext uri="{9D8B030D-6E8A-4147-A177-3AD203B41FA5}">
                      <a16:colId xmlns:a16="http://schemas.microsoft.com/office/drawing/2014/main" val="3415881198"/>
                    </a:ext>
                  </a:extLst>
                </a:gridCol>
                <a:gridCol w="8274379">
                  <a:extLst>
                    <a:ext uri="{9D8B030D-6E8A-4147-A177-3AD203B41FA5}">
                      <a16:colId xmlns:a16="http://schemas.microsoft.com/office/drawing/2014/main" val="841375127"/>
                    </a:ext>
                  </a:extLst>
                </a:gridCol>
              </a:tblGrid>
              <a:tr h="389290">
                <a:tc>
                  <a:txBody>
                    <a:bodyPr/>
                    <a:lstStyle/>
                    <a:p>
                      <a:pPr marL="0" marR="0">
                        <a:spcBef>
                          <a:spcPts val="0"/>
                        </a:spcBef>
                        <a:spcAft>
                          <a:spcPts val="0"/>
                        </a:spcAft>
                      </a:pPr>
                      <a:r>
                        <a:rPr lang="en-US" sz="2000" b="1" dirty="0">
                          <a:effectLst/>
                        </a:rPr>
                        <a:t>HARMFUL DETOUR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182880" marT="54610" marB="5461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4793D"/>
                    </a:solidFill>
                  </a:tcPr>
                </a:tc>
                <a:tc>
                  <a:txBody>
                    <a:bodyPr/>
                    <a:lstStyle/>
                    <a:p>
                      <a:pPr marL="0" marR="0">
                        <a:spcBef>
                          <a:spcPts val="0"/>
                        </a:spcBef>
                        <a:spcAft>
                          <a:spcPts val="0"/>
                        </a:spcAft>
                      </a:pPr>
                      <a:r>
                        <a:rPr lang="en-US" sz="2000" b="1" dirty="0">
                          <a:solidFill>
                            <a:schemeClr val="tx1"/>
                          </a:solidFill>
                          <a:effectLst/>
                        </a:rPr>
                        <a:t>HEALING REDIRECT                                </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2880" marR="182880" marT="54610" marB="5461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E1EAF7"/>
                    </a:solidFill>
                  </a:tcPr>
                </a:tc>
                <a:extLst>
                  <a:ext uri="{0D108BD9-81ED-4DB2-BD59-A6C34878D82A}">
                    <a16:rowId xmlns:a16="http://schemas.microsoft.com/office/drawing/2014/main" val="919558097"/>
                  </a:ext>
                </a:extLst>
              </a:tr>
              <a:tr h="1905847">
                <a:tc>
                  <a:txBody>
                    <a:bodyPr/>
                    <a:lstStyle/>
                    <a:p>
                      <a:pPr marL="0" marR="0">
                        <a:lnSpc>
                          <a:spcPct val="114000"/>
                        </a:lnSpc>
                        <a:spcBef>
                          <a:spcPts val="1800"/>
                        </a:spcBef>
                        <a:spcAft>
                          <a:spcPts val="1200"/>
                        </a:spcAft>
                      </a:pPr>
                      <a:r>
                        <a:rPr lang="en-US" sz="1400" b="0" dirty="0">
                          <a:solidFill>
                            <a:schemeClr val="tx1"/>
                          </a:solidFill>
                          <a:effectLst/>
                          <a:latin typeface="+mn-lt"/>
                        </a:rPr>
                        <a:t>Talking about “white privilege” or “white advantage” is an over-generalization. Just because I am white does not mean success has come easily to me. I’ve had a hard life, so “white privilege” does not describe my reality.</a:t>
                      </a:r>
                      <a:endParaRPr lang="en-US" sz="1400" b="0" dirty="0">
                        <a:solidFill>
                          <a:schemeClr val="tx1"/>
                        </a:solidFill>
                        <a:effectLst/>
                        <a:latin typeface="+mn-lt"/>
                        <a:ea typeface="Times New Roman" panose="02020603050405020304" pitchFamily="18" charset="0"/>
                        <a:cs typeface="Times New Roman" panose="02020603050405020304" pitchFamily="18"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EF2EC"/>
                    </a:solidFill>
                  </a:tcPr>
                </a:tc>
                <a:tc>
                  <a:txBody>
                    <a:bodyPr/>
                    <a:lstStyle/>
                    <a:p>
                      <a:pPr marL="0" marR="0">
                        <a:lnSpc>
                          <a:spcPct val="114000"/>
                        </a:lnSpc>
                        <a:spcBef>
                          <a:spcPts val="1800"/>
                        </a:spcBef>
                        <a:spcAft>
                          <a:spcPts val="1200"/>
                        </a:spcAft>
                      </a:pPr>
                      <a:r>
                        <a:rPr lang="en-US" sz="1400" b="0" kern="1200" dirty="0">
                          <a:solidFill>
                            <a:schemeClr val="dk1"/>
                          </a:solidFill>
                          <a:effectLst/>
                          <a:latin typeface="+mn-lt"/>
                          <a:ea typeface="+mn-ea"/>
                          <a:cs typeface="Calibri" panose="020F0502020204030204" pitchFamily="34" charset="0"/>
                        </a:rPr>
                        <a:t>Recognizing that all white people benefit from white privilege does not mean discounting any individual’s personal struggles. That is because the advantages of white privilege are not personal, they are systemic and structural. No matter what difficulties a white person faces in their life, they will never experience disadvantages due to systemic racism. That reality provides privileges to white individuals, further amplified or lessened by other facets of their identity (such as gender, income, education). White privilege is not something that people gain or lose. It cannot be surrendered or displaced by good intentions. It is an inescapable fact of structural racism, ingrained so deeply in societal norms and systems that it can be difficult to see, especially for white individuals who – because of their inherited position of power – experience white privilege as “a given.” </a:t>
                      </a:r>
                      <a:endParaRPr lang="en-US" sz="1400" b="0" dirty="0">
                        <a:solidFill>
                          <a:schemeClr val="tx1"/>
                        </a:solidFill>
                        <a:effectLst/>
                        <a:latin typeface="+mn-lt"/>
                        <a:ea typeface="Times New Roman" panose="02020603050405020304" pitchFamily="18" charset="0"/>
                        <a:cs typeface="Calibri" panose="020F0502020204030204" pitchFamily="34"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6F8FC"/>
                    </a:solidFill>
                  </a:tcPr>
                </a:tc>
                <a:extLst>
                  <a:ext uri="{0D108BD9-81ED-4DB2-BD59-A6C34878D82A}">
                    <a16:rowId xmlns:a16="http://schemas.microsoft.com/office/drawing/2014/main" val="1210578576"/>
                  </a:ext>
                </a:extLst>
              </a:tr>
            </a:tbl>
          </a:graphicData>
        </a:graphic>
      </p:graphicFrame>
      <p:sp>
        <p:nvSpPr>
          <p:cNvPr id="7" name="Rectangle 1">
            <a:extLst>
              <a:ext uri="{FF2B5EF4-FFF2-40B4-BE49-F238E27FC236}">
                <a16:creationId xmlns:a16="http://schemas.microsoft.com/office/drawing/2014/main" id="{949F2CE7-F777-7445-88B6-E6C76C96FB81}"/>
              </a:ext>
            </a:extLst>
          </p:cNvPr>
          <p:cNvSpPr>
            <a:spLocks noChangeArrowheads="1"/>
          </p:cNvSpPr>
          <p:nvPr/>
        </p:nvSpPr>
        <p:spPr bwMode="auto">
          <a:xfrm>
            <a:off x="284500" y="487992"/>
            <a:ext cx="768436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6D5E87"/>
                </a:solidFill>
                <a:effectLst/>
                <a:ea typeface="Calibri" panose="020F0502020204030204" pitchFamily="34" charset="0"/>
                <a:cs typeface="Calibri" panose="020F0502020204030204" pitchFamily="34" charset="0"/>
              </a:rPr>
              <a:t>TRIGGER TERM</a:t>
            </a:r>
            <a:endParaRPr kumimoji="0" lang="en-US" altLang="en-US" sz="2000" b="0" i="0" u="none" strike="noStrike" cap="none" normalizeH="0" baseline="0" dirty="0">
              <a:ln>
                <a:noFill/>
              </a:ln>
              <a:solidFill>
                <a:srgbClr val="6D5E87"/>
              </a:solidFill>
              <a:effectLst/>
            </a:endParaRPr>
          </a:p>
          <a:p>
            <a:pPr eaLnBrk="0" fontAlgn="base" hangingPunct="0">
              <a:spcBef>
                <a:spcPct val="0"/>
              </a:spcBef>
              <a:spcAft>
                <a:spcPct val="0"/>
              </a:spcAft>
            </a:pPr>
            <a:r>
              <a:rPr lang="en-US" altLang="en-US" sz="4000" dirty="0">
                <a:ea typeface="Calibri" panose="020F0502020204030204" pitchFamily="34" charset="0"/>
                <a:cs typeface="Calibri" panose="020F0502020204030204" pitchFamily="34" charset="0"/>
              </a:rPr>
              <a:t>White Privilege/White Advantage</a:t>
            </a:r>
          </a:p>
        </p:txBody>
      </p:sp>
    </p:spTree>
    <p:extLst>
      <p:ext uri="{BB962C8B-B14F-4D97-AF65-F5344CB8AC3E}">
        <p14:creationId xmlns:p14="http://schemas.microsoft.com/office/powerpoint/2010/main" val="3405560869"/>
      </p:ext>
    </p:extLst>
  </p:cSld>
  <p:clrMapOvr>
    <a:masterClrMapping/>
  </p:clrMapOvr>
</p:sld>
</file>

<file path=ppt/theme/theme1.xml><?xml version="1.0" encoding="utf-8"?>
<a:theme xmlns:a="http://schemas.openxmlformats.org/drawingml/2006/main" name="1_Cover Slid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1287</TotalTime>
  <Words>211</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The Hand Light</vt:lpstr>
      <vt:lpstr>1_Cover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Charting your library’s entrepreneurial ecosystem  The program will begin shortly.</dc:title>
  <dc:creator>Microsoft Office User</dc:creator>
  <cp:lastModifiedBy>Curtis Rogers</cp:lastModifiedBy>
  <cp:revision>75</cp:revision>
  <cp:lastPrinted>2019-06-23T14:09:03Z</cp:lastPrinted>
  <dcterms:created xsi:type="dcterms:W3CDTF">2019-05-17T19:16:43Z</dcterms:created>
  <dcterms:modified xsi:type="dcterms:W3CDTF">2021-08-17T20:33:35Z</dcterms:modified>
</cp:coreProperties>
</file>