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10058400" cy="7772400"/>
  <p:notesSz cx="10058400" cy="7772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>
      <p:cViewPr varScale="1">
        <p:scale>
          <a:sx n="107" d="100"/>
          <a:sy n="107" d="100"/>
        </p:scale>
        <p:origin x="2000" y="16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54380" y="2409444"/>
            <a:ext cx="8549640" cy="16322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508760" y="4352544"/>
            <a:ext cx="7040880" cy="19431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12/1/21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12/1/21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02920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180076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12/1/21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12/1/21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12/1/21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73100" y="1142492"/>
            <a:ext cx="8712200" cy="4210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85800" y="1743455"/>
            <a:ext cx="8693150" cy="3403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419856" y="7228332"/>
            <a:ext cx="3218688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02920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12/1/21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242048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49180" y="6534404"/>
            <a:ext cx="4036695" cy="78486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R="6350" algn="r">
              <a:lnSpc>
                <a:spcPct val="100000"/>
              </a:lnSpc>
              <a:spcBef>
                <a:spcPts val="90"/>
              </a:spcBef>
            </a:pPr>
            <a:r>
              <a:rPr sz="1400" b="1" dirty="0">
                <a:latin typeface="Calibri"/>
                <a:cs typeface="Calibri"/>
              </a:rPr>
              <a:t>Trigger</a:t>
            </a:r>
            <a:r>
              <a:rPr sz="1400" b="1" spc="5" dirty="0">
                <a:latin typeface="Calibri"/>
                <a:cs typeface="Calibri"/>
              </a:rPr>
              <a:t> </a:t>
            </a:r>
            <a:r>
              <a:rPr sz="1400" b="1" dirty="0">
                <a:latin typeface="Calibri"/>
                <a:cs typeface="Calibri"/>
              </a:rPr>
              <a:t>Terms:</a:t>
            </a:r>
            <a:r>
              <a:rPr sz="1400" b="1" spc="5" dirty="0">
                <a:latin typeface="Calibri"/>
                <a:cs typeface="Calibri"/>
              </a:rPr>
              <a:t> </a:t>
            </a:r>
            <a:r>
              <a:rPr sz="1400" b="1" dirty="0">
                <a:latin typeface="Calibri"/>
                <a:cs typeface="Calibri"/>
              </a:rPr>
              <a:t>Harmful</a:t>
            </a:r>
            <a:r>
              <a:rPr sz="1400" b="1" spc="10" dirty="0">
                <a:latin typeface="Calibri"/>
                <a:cs typeface="Calibri"/>
              </a:rPr>
              <a:t> </a:t>
            </a:r>
            <a:r>
              <a:rPr sz="1400" b="1" dirty="0">
                <a:latin typeface="Calibri"/>
                <a:cs typeface="Calibri"/>
              </a:rPr>
              <a:t>Detours</a:t>
            </a:r>
            <a:r>
              <a:rPr sz="1400" b="1" spc="5" dirty="0">
                <a:latin typeface="Calibri"/>
                <a:cs typeface="Calibri"/>
              </a:rPr>
              <a:t> </a:t>
            </a:r>
            <a:r>
              <a:rPr sz="1400" b="1" spc="-5" dirty="0">
                <a:latin typeface="Calibri"/>
                <a:cs typeface="Calibri"/>
              </a:rPr>
              <a:t>and</a:t>
            </a:r>
            <a:r>
              <a:rPr sz="1400" b="1" spc="10" dirty="0">
                <a:latin typeface="Calibri"/>
                <a:cs typeface="Calibri"/>
              </a:rPr>
              <a:t> </a:t>
            </a:r>
            <a:r>
              <a:rPr sz="1400" b="1" dirty="0">
                <a:latin typeface="Calibri"/>
                <a:cs typeface="Calibri"/>
              </a:rPr>
              <a:t>Healing</a:t>
            </a:r>
            <a:r>
              <a:rPr sz="1400" b="1" spc="5" dirty="0">
                <a:latin typeface="Calibri"/>
                <a:cs typeface="Calibri"/>
              </a:rPr>
              <a:t> </a:t>
            </a:r>
            <a:r>
              <a:rPr sz="1400" b="1" dirty="0">
                <a:latin typeface="Calibri"/>
                <a:cs typeface="Calibri"/>
              </a:rPr>
              <a:t>Redirects</a:t>
            </a:r>
            <a:endParaRPr sz="1400">
              <a:latin typeface="Calibri"/>
              <a:cs typeface="Calibri"/>
            </a:endParaRPr>
          </a:p>
          <a:p>
            <a:pPr marR="5080" algn="r">
              <a:lnSpc>
                <a:spcPct val="100000"/>
              </a:lnSpc>
              <a:spcBef>
                <a:spcPts val="55"/>
              </a:spcBef>
            </a:pPr>
            <a:r>
              <a:rPr sz="1200" dirty="0">
                <a:latin typeface="Calibri"/>
                <a:cs typeface="Calibri"/>
              </a:rPr>
              <a:t>©2021 Urban </a:t>
            </a:r>
            <a:r>
              <a:rPr sz="1200" spc="-5" dirty="0">
                <a:latin typeface="Calibri"/>
                <a:cs typeface="Calibri"/>
              </a:rPr>
              <a:t>Libraries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Council</a:t>
            </a:r>
            <a:r>
              <a:rPr sz="1200" dirty="0">
                <a:latin typeface="Calibri"/>
                <a:cs typeface="Calibri"/>
              </a:rPr>
              <a:t> ▪ Last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Updated:</a:t>
            </a:r>
            <a:r>
              <a:rPr sz="1200" dirty="0">
                <a:latin typeface="Calibri"/>
                <a:cs typeface="Calibri"/>
              </a:rPr>
              <a:t> 9/28/21</a:t>
            </a: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950">
              <a:latin typeface="Calibri"/>
              <a:cs typeface="Calibri"/>
            </a:endParaRPr>
          </a:p>
          <a:p>
            <a:pPr marR="5080" algn="r">
              <a:lnSpc>
                <a:spcPct val="100000"/>
              </a:lnSpc>
            </a:pPr>
            <a:r>
              <a:rPr sz="1200" i="1" dirty="0">
                <a:latin typeface="Calibri"/>
                <a:cs typeface="Calibri"/>
              </a:rPr>
              <a:t>Learn</a:t>
            </a:r>
            <a:r>
              <a:rPr sz="1200" i="1" spc="20" dirty="0">
                <a:latin typeface="Calibri"/>
                <a:cs typeface="Calibri"/>
              </a:rPr>
              <a:t> </a:t>
            </a:r>
            <a:r>
              <a:rPr sz="1200" i="1" dirty="0">
                <a:latin typeface="Calibri"/>
                <a:cs typeface="Calibri"/>
              </a:rPr>
              <a:t>more</a:t>
            </a:r>
            <a:r>
              <a:rPr sz="1200" i="1" spc="20" dirty="0">
                <a:latin typeface="Calibri"/>
                <a:cs typeface="Calibri"/>
              </a:rPr>
              <a:t> </a:t>
            </a:r>
            <a:r>
              <a:rPr sz="1200" i="1" dirty="0">
                <a:latin typeface="Calibri"/>
                <a:cs typeface="Calibri"/>
              </a:rPr>
              <a:t>at</a:t>
            </a:r>
            <a:r>
              <a:rPr sz="1200" i="1" spc="20" dirty="0">
                <a:latin typeface="Calibri"/>
                <a:cs typeface="Calibri"/>
              </a:rPr>
              <a:t> </a:t>
            </a:r>
            <a:r>
              <a:rPr sz="1200" i="1" u="sng" spc="-5" dirty="0">
                <a:uFill>
                  <a:solidFill>
                    <a:srgbClr val="F4793D"/>
                  </a:solidFill>
                </a:uFill>
                <a:latin typeface="Calibri"/>
                <a:cs typeface="Calibri"/>
              </a:rPr>
              <a:t>urbanlibraries.org/healing-redirects</a:t>
            </a:r>
            <a:endParaRPr sz="1200">
              <a:latin typeface="Calibri"/>
              <a:cs typeface="Calibri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85800" y="6524680"/>
            <a:ext cx="1486535" cy="743585"/>
          </a:xfrm>
          <a:prstGeom prst="rect">
            <a:avLst/>
          </a:prstGeom>
        </p:spPr>
      </p:pic>
      <p:sp>
        <p:nvSpPr>
          <p:cNvPr id="4" name="object 4"/>
          <p:cNvSpPr/>
          <p:nvPr/>
        </p:nvSpPr>
        <p:spPr>
          <a:xfrm>
            <a:off x="685800" y="6339894"/>
            <a:ext cx="8663305" cy="45085"/>
          </a:xfrm>
          <a:custGeom>
            <a:avLst/>
            <a:gdLst/>
            <a:ahLst/>
            <a:cxnLst/>
            <a:rect l="l" t="t" r="r" b="b"/>
            <a:pathLst>
              <a:path w="8663305" h="45085">
                <a:moveTo>
                  <a:pt x="8663305" y="0"/>
                </a:moveTo>
                <a:lnTo>
                  <a:pt x="0" y="0"/>
                </a:lnTo>
                <a:lnTo>
                  <a:pt x="0" y="45085"/>
                </a:lnTo>
                <a:lnTo>
                  <a:pt x="8663305" y="45085"/>
                </a:lnTo>
                <a:lnTo>
                  <a:pt x="8663305" y="0"/>
                </a:lnTo>
                <a:close/>
              </a:path>
            </a:pathLst>
          </a:custGeom>
          <a:solidFill>
            <a:srgbClr val="6D5E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673100" y="895604"/>
            <a:ext cx="114490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b="1" spc="-5" dirty="0">
                <a:solidFill>
                  <a:srgbClr val="6D5E87"/>
                </a:solidFill>
                <a:latin typeface="Calibri"/>
                <a:cs typeface="Calibri"/>
              </a:rPr>
              <a:t>TRIGGER</a:t>
            </a:r>
            <a:r>
              <a:rPr sz="1400" b="1" spc="-60" dirty="0">
                <a:solidFill>
                  <a:srgbClr val="6D5E87"/>
                </a:solidFill>
                <a:latin typeface="Calibri"/>
                <a:cs typeface="Calibri"/>
              </a:rPr>
              <a:t> </a:t>
            </a:r>
            <a:r>
              <a:rPr sz="1400" b="1" spc="-5" dirty="0">
                <a:solidFill>
                  <a:srgbClr val="6D5E87"/>
                </a:solidFill>
                <a:latin typeface="Calibri"/>
                <a:cs typeface="Calibri"/>
              </a:rPr>
              <a:t>TERM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73100" y="1142492"/>
            <a:ext cx="1986914" cy="42100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pc="-5" dirty="0"/>
              <a:t>White</a:t>
            </a:r>
            <a:r>
              <a:rPr spc="-55" dirty="0"/>
              <a:t> </a:t>
            </a:r>
            <a:r>
              <a:rPr spc="-5" dirty="0"/>
              <a:t>Fragility</a:t>
            </a:r>
          </a:p>
        </p:txBody>
      </p:sp>
      <p:graphicFrame>
        <p:nvGraphicFramePr>
          <p:cNvPr id="7" name="object 7"/>
          <p:cNvGraphicFramePr>
            <a:graphicFrameLocks noGrp="1"/>
          </p:cNvGraphicFramePr>
          <p:nvPr/>
        </p:nvGraphicFramePr>
        <p:xfrm>
          <a:off x="685800" y="1743455"/>
          <a:ext cx="8684260" cy="34036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1704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138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8300"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520"/>
                        </a:spcBef>
                      </a:pPr>
                      <a:r>
                        <a:rPr sz="14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HARMFUL</a:t>
                      </a:r>
                      <a:r>
                        <a:rPr sz="1400" b="1" spc="-2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DETOUR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66040" marB="0">
                    <a:lnL w="6350">
                      <a:solidFill>
                        <a:srgbClr val="D0CECE"/>
                      </a:solidFill>
                      <a:prstDash val="solid"/>
                    </a:lnL>
                    <a:lnR w="6350">
                      <a:solidFill>
                        <a:srgbClr val="D0CECE"/>
                      </a:solidFill>
                      <a:prstDash val="solid"/>
                    </a:lnR>
                    <a:lnT w="6350">
                      <a:solidFill>
                        <a:srgbClr val="D0CECE"/>
                      </a:solidFill>
                      <a:prstDash val="solid"/>
                    </a:lnT>
                    <a:lnB w="6350">
                      <a:solidFill>
                        <a:srgbClr val="D0CECE"/>
                      </a:solidFill>
                      <a:prstDash val="solid"/>
                    </a:lnB>
                    <a:solidFill>
                      <a:srgbClr val="F4793D"/>
                    </a:solidFill>
                  </a:tcPr>
                </a:tc>
                <a:tc>
                  <a:txBody>
                    <a:bodyPr/>
                    <a:lstStyle/>
                    <a:p>
                      <a:pPr marL="97155">
                        <a:lnSpc>
                          <a:spcPct val="100000"/>
                        </a:lnSpc>
                        <a:spcBef>
                          <a:spcPts val="520"/>
                        </a:spcBef>
                      </a:pPr>
                      <a:r>
                        <a:rPr sz="1400" b="1" spc="-5" dirty="0">
                          <a:latin typeface="Calibri"/>
                          <a:cs typeface="Calibri"/>
                        </a:rPr>
                        <a:t>HEALING</a:t>
                      </a:r>
                      <a:r>
                        <a:rPr sz="1400" b="1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spc="-5" dirty="0">
                          <a:latin typeface="Calibri"/>
                          <a:cs typeface="Calibri"/>
                        </a:rPr>
                        <a:t>REDIRECT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66040" marB="0">
                    <a:lnL w="6350">
                      <a:solidFill>
                        <a:srgbClr val="D0CECE"/>
                      </a:solidFill>
                      <a:prstDash val="solid"/>
                    </a:lnL>
                    <a:lnR w="6350">
                      <a:solidFill>
                        <a:srgbClr val="D0CECE"/>
                      </a:solidFill>
                      <a:prstDash val="solid"/>
                    </a:lnR>
                    <a:lnT w="6350">
                      <a:solidFill>
                        <a:srgbClr val="D0CECE"/>
                      </a:solidFill>
                      <a:prstDash val="solid"/>
                    </a:lnT>
                    <a:lnB w="6350">
                      <a:solidFill>
                        <a:srgbClr val="D0CECE"/>
                      </a:solidFill>
                      <a:prstDash val="solid"/>
                    </a:lnB>
                    <a:solidFill>
                      <a:srgbClr val="E1EA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39570">
                <a:tc>
                  <a:txBody>
                    <a:bodyPr/>
                    <a:lstStyle/>
                    <a:p>
                      <a:pPr marL="100330" marR="268605">
                        <a:lnSpc>
                          <a:spcPct val="101699"/>
                        </a:lnSpc>
                        <a:spcBef>
                          <a:spcPts val="525"/>
                        </a:spcBef>
                      </a:pPr>
                      <a:r>
                        <a:rPr sz="1200" spc="-5" dirty="0">
                          <a:solidFill>
                            <a:srgbClr val="212121"/>
                          </a:solidFill>
                          <a:latin typeface="Calibri"/>
                          <a:cs typeface="Calibri"/>
                        </a:rPr>
                        <a:t>“White fragility” </a:t>
                      </a:r>
                      <a:r>
                        <a:rPr sz="1200" dirty="0">
                          <a:solidFill>
                            <a:srgbClr val="212121"/>
                          </a:solidFill>
                          <a:latin typeface="Calibri"/>
                          <a:cs typeface="Calibri"/>
                        </a:rPr>
                        <a:t>implies that </a:t>
                      </a:r>
                      <a:r>
                        <a:rPr sz="1200" spc="-260" dirty="0">
                          <a:solidFill>
                            <a:srgbClr val="21212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solidFill>
                            <a:srgbClr val="212121"/>
                          </a:solidFill>
                          <a:latin typeface="Calibri"/>
                          <a:cs typeface="Calibri"/>
                        </a:rPr>
                        <a:t>white </a:t>
                      </a:r>
                      <a:r>
                        <a:rPr sz="1200" dirty="0">
                          <a:solidFill>
                            <a:srgbClr val="212121"/>
                          </a:solidFill>
                          <a:latin typeface="Calibri"/>
                          <a:cs typeface="Calibri"/>
                        </a:rPr>
                        <a:t>individuals </a:t>
                      </a:r>
                      <a:r>
                        <a:rPr sz="1200" spc="-5" dirty="0">
                          <a:solidFill>
                            <a:srgbClr val="212121"/>
                          </a:solidFill>
                          <a:latin typeface="Calibri"/>
                          <a:cs typeface="Calibri"/>
                        </a:rPr>
                        <a:t>are </a:t>
                      </a:r>
                      <a:r>
                        <a:rPr sz="1200" dirty="0">
                          <a:solidFill>
                            <a:srgbClr val="212121"/>
                          </a:solidFill>
                          <a:latin typeface="Calibri"/>
                          <a:cs typeface="Calibri"/>
                        </a:rPr>
                        <a:t>– as a </a:t>
                      </a:r>
                      <a:r>
                        <a:rPr sz="1200" spc="5" dirty="0">
                          <a:solidFill>
                            <a:srgbClr val="21212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solidFill>
                            <a:srgbClr val="212121"/>
                          </a:solidFill>
                          <a:latin typeface="Calibri"/>
                          <a:cs typeface="Calibri"/>
                        </a:rPr>
                        <a:t>group – </a:t>
                      </a:r>
                      <a:r>
                        <a:rPr sz="1200" spc="-5" dirty="0">
                          <a:solidFill>
                            <a:srgbClr val="212121"/>
                          </a:solidFill>
                          <a:latin typeface="Calibri"/>
                          <a:cs typeface="Calibri"/>
                        </a:rPr>
                        <a:t>emotionally weaker </a:t>
                      </a:r>
                      <a:r>
                        <a:rPr sz="1200" dirty="0">
                          <a:solidFill>
                            <a:srgbClr val="212121"/>
                          </a:solidFill>
                          <a:latin typeface="Calibri"/>
                          <a:cs typeface="Calibri"/>
                        </a:rPr>
                        <a:t> than</a:t>
                      </a:r>
                      <a:r>
                        <a:rPr sz="1200" spc="-5" dirty="0">
                          <a:solidFill>
                            <a:srgbClr val="212121"/>
                          </a:solidFill>
                          <a:latin typeface="Calibri"/>
                          <a:cs typeface="Calibri"/>
                        </a:rPr>
                        <a:t> people of other</a:t>
                      </a:r>
                      <a:r>
                        <a:rPr sz="1200" dirty="0">
                          <a:solidFill>
                            <a:srgbClr val="21212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solidFill>
                            <a:srgbClr val="212121"/>
                          </a:solidFill>
                          <a:latin typeface="Calibri"/>
                          <a:cs typeface="Calibri"/>
                        </a:rPr>
                        <a:t>races, </a:t>
                      </a:r>
                      <a:r>
                        <a:rPr sz="1200" dirty="0">
                          <a:solidFill>
                            <a:srgbClr val="21212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solidFill>
                            <a:srgbClr val="212121"/>
                          </a:solidFill>
                          <a:latin typeface="Calibri"/>
                          <a:cs typeface="Calibri"/>
                        </a:rPr>
                        <a:t>which </a:t>
                      </a:r>
                      <a:r>
                        <a:rPr sz="1200" dirty="0">
                          <a:solidFill>
                            <a:srgbClr val="212121"/>
                          </a:solidFill>
                          <a:latin typeface="Calibri"/>
                          <a:cs typeface="Calibri"/>
                        </a:rPr>
                        <a:t>is an </a:t>
                      </a:r>
                      <a:r>
                        <a:rPr sz="1200" spc="-5" dirty="0">
                          <a:solidFill>
                            <a:srgbClr val="212121"/>
                          </a:solidFill>
                          <a:latin typeface="Calibri"/>
                          <a:cs typeface="Calibri"/>
                        </a:rPr>
                        <a:t>offensive </a:t>
                      </a:r>
                      <a:r>
                        <a:rPr sz="1200" dirty="0">
                          <a:solidFill>
                            <a:srgbClr val="21212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solidFill>
                            <a:srgbClr val="212121"/>
                          </a:solidFill>
                          <a:latin typeface="Calibri"/>
                          <a:cs typeface="Calibri"/>
                        </a:rPr>
                        <a:t>overgeneralization </a:t>
                      </a:r>
                      <a:r>
                        <a:rPr sz="1200" dirty="0">
                          <a:solidFill>
                            <a:srgbClr val="212121"/>
                          </a:solidFill>
                          <a:latin typeface="Calibri"/>
                          <a:cs typeface="Calibri"/>
                        </a:rPr>
                        <a:t>and an </a:t>
                      </a:r>
                      <a:r>
                        <a:rPr sz="1200" spc="5" dirty="0">
                          <a:solidFill>
                            <a:srgbClr val="21212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solidFill>
                            <a:srgbClr val="212121"/>
                          </a:solidFill>
                          <a:latin typeface="Calibri"/>
                          <a:cs typeface="Calibri"/>
                        </a:rPr>
                        <a:t>example</a:t>
                      </a:r>
                      <a:r>
                        <a:rPr sz="1200" spc="-10" dirty="0">
                          <a:solidFill>
                            <a:srgbClr val="21212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solidFill>
                            <a:srgbClr val="212121"/>
                          </a:solidFill>
                          <a:latin typeface="Calibri"/>
                          <a:cs typeface="Calibri"/>
                        </a:rPr>
                        <a:t>of</a:t>
                      </a:r>
                      <a:r>
                        <a:rPr sz="1200" spc="-10" dirty="0">
                          <a:solidFill>
                            <a:srgbClr val="21212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solidFill>
                            <a:srgbClr val="212121"/>
                          </a:solidFill>
                          <a:latin typeface="Calibri"/>
                          <a:cs typeface="Calibri"/>
                        </a:rPr>
                        <a:t>“reverse</a:t>
                      </a:r>
                      <a:r>
                        <a:rPr sz="1200" spc="-10" dirty="0">
                          <a:solidFill>
                            <a:srgbClr val="21212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solidFill>
                            <a:srgbClr val="212121"/>
                          </a:solidFill>
                          <a:latin typeface="Calibri"/>
                          <a:cs typeface="Calibri"/>
                        </a:rPr>
                        <a:t>racism.”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66675" marB="0">
                    <a:lnL w="6350">
                      <a:solidFill>
                        <a:srgbClr val="D0CECE"/>
                      </a:solidFill>
                      <a:prstDash val="solid"/>
                    </a:lnL>
                    <a:lnR w="6350">
                      <a:solidFill>
                        <a:srgbClr val="D0CECE"/>
                      </a:solidFill>
                      <a:prstDash val="solid"/>
                    </a:lnR>
                    <a:lnT w="6350">
                      <a:solidFill>
                        <a:srgbClr val="D0CECE"/>
                      </a:solidFill>
                      <a:prstDash val="solid"/>
                    </a:lnT>
                    <a:lnB w="6350">
                      <a:solidFill>
                        <a:srgbClr val="D0CECE"/>
                      </a:solidFill>
                      <a:prstDash val="solid"/>
                    </a:lnB>
                    <a:solidFill>
                      <a:srgbClr val="FEF2EC"/>
                    </a:solidFill>
                  </a:tcPr>
                </a:tc>
                <a:tc>
                  <a:txBody>
                    <a:bodyPr/>
                    <a:lstStyle/>
                    <a:p>
                      <a:pPr marL="97155" marR="174625">
                        <a:lnSpc>
                          <a:spcPct val="101699"/>
                        </a:lnSpc>
                        <a:spcBef>
                          <a:spcPts val="525"/>
                        </a:spcBef>
                      </a:pPr>
                      <a:r>
                        <a:rPr sz="1200" spc="-5" dirty="0">
                          <a:latin typeface="Calibri"/>
                          <a:cs typeface="Calibri"/>
                        </a:rPr>
                        <a:t>“White</a:t>
                      </a:r>
                      <a:r>
                        <a:rPr sz="12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fragility”</a:t>
                      </a:r>
                      <a:r>
                        <a:rPr sz="1200" spc="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represents</a:t>
                      </a:r>
                      <a:r>
                        <a:rPr sz="12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the</a:t>
                      </a:r>
                      <a:r>
                        <a:rPr sz="1200" spc="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behaviors</a:t>
                      </a:r>
                      <a:r>
                        <a:rPr sz="1200" spc="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and</a:t>
                      </a:r>
                      <a:r>
                        <a:rPr sz="12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emotional</a:t>
                      </a:r>
                      <a:r>
                        <a:rPr sz="1200" spc="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processes</a:t>
                      </a:r>
                      <a:r>
                        <a:rPr sz="12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–</a:t>
                      </a:r>
                      <a:r>
                        <a:rPr sz="12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often</a:t>
                      </a:r>
                      <a:r>
                        <a:rPr sz="1200" spc="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performed</a:t>
                      </a:r>
                      <a:r>
                        <a:rPr sz="1200" spc="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unwittingly</a:t>
                      </a:r>
                      <a:r>
                        <a:rPr sz="12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– </a:t>
                      </a:r>
                      <a:r>
                        <a:rPr sz="12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by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which</a:t>
                      </a:r>
                      <a:r>
                        <a:rPr sz="12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white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individuals suppress</a:t>
                      </a:r>
                      <a:r>
                        <a:rPr sz="12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and deflect</a:t>
                      </a:r>
                      <a:r>
                        <a:rPr sz="12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the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stress</a:t>
                      </a:r>
                      <a:r>
                        <a:rPr sz="12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of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facing</a:t>
                      </a:r>
                      <a:r>
                        <a:rPr sz="12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their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own</a:t>
                      </a:r>
                      <a:r>
                        <a:rPr sz="12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racial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identity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 and </a:t>
                      </a:r>
                      <a:r>
                        <a:rPr sz="12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position</a:t>
                      </a:r>
                      <a:r>
                        <a:rPr sz="12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of</a:t>
                      </a:r>
                      <a:r>
                        <a:rPr sz="12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societal</a:t>
                      </a:r>
                      <a:r>
                        <a:rPr sz="12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advantage.</a:t>
                      </a:r>
                      <a:r>
                        <a:rPr sz="12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Though</a:t>
                      </a:r>
                      <a:r>
                        <a:rPr sz="12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white</a:t>
                      </a:r>
                      <a:r>
                        <a:rPr sz="12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individuals</a:t>
                      </a:r>
                      <a:r>
                        <a:rPr sz="12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frequently</a:t>
                      </a:r>
                      <a:r>
                        <a:rPr sz="12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experience</a:t>
                      </a:r>
                      <a:r>
                        <a:rPr sz="12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shame,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defensiveness,</a:t>
                      </a:r>
                      <a:r>
                        <a:rPr sz="12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anger and</a:t>
                      </a:r>
                      <a:r>
                        <a:rPr sz="12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other</a:t>
                      </a:r>
                      <a:r>
                        <a:rPr sz="12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negative</a:t>
                      </a:r>
                      <a:r>
                        <a:rPr sz="12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emotions</a:t>
                      </a:r>
                      <a:r>
                        <a:rPr sz="12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when</a:t>
                      </a:r>
                      <a:r>
                        <a:rPr sz="12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motivated</a:t>
                      </a:r>
                      <a:r>
                        <a:rPr sz="12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by</a:t>
                      </a:r>
                      <a:r>
                        <a:rPr sz="12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white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fragility,</a:t>
                      </a:r>
                      <a:r>
                        <a:rPr sz="12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the</a:t>
                      </a:r>
                      <a:r>
                        <a:rPr sz="12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root</a:t>
                      </a:r>
                      <a:r>
                        <a:rPr sz="12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of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those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emotions</a:t>
                      </a:r>
                      <a:r>
                        <a:rPr sz="12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comes</a:t>
                      </a:r>
                      <a:r>
                        <a:rPr sz="12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from</a:t>
                      </a:r>
                      <a:r>
                        <a:rPr sz="12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2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place</a:t>
                      </a:r>
                      <a:r>
                        <a:rPr sz="12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of</a:t>
                      </a:r>
                      <a:r>
                        <a:rPr sz="12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social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 entitlement</a:t>
                      </a:r>
                      <a:r>
                        <a:rPr sz="12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and</a:t>
                      </a:r>
                      <a:r>
                        <a:rPr sz="12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power,</a:t>
                      </a:r>
                      <a:r>
                        <a:rPr sz="12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not</a:t>
                      </a:r>
                      <a:r>
                        <a:rPr sz="12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moral</a:t>
                      </a:r>
                      <a:r>
                        <a:rPr sz="12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or</a:t>
                      </a:r>
                      <a:r>
                        <a:rPr sz="12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biological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weakness.</a:t>
                      </a:r>
                      <a:r>
                        <a:rPr sz="12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By</a:t>
                      </a:r>
                      <a:r>
                        <a:rPr sz="12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refusing</a:t>
                      </a:r>
                      <a:r>
                        <a:rPr sz="12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to</a:t>
                      </a:r>
                      <a:r>
                        <a:rPr sz="12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accept</a:t>
                      </a:r>
                      <a:r>
                        <a:rPr sz="12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whiteness</a:t>
                      </a:r>
                      <a:r>
                        <a:rPr sz="12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as</a:t>
                      </a:r>
                      <a:r>
                        <a:rPr sz="12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2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meaningful</a:t>
                      </a:r>
                      <a:r>
                        <a:rPr sz="12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social</a:t>
                      </a:r>
                      <a:r>
                        <a:rPr sz="12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construct,</a:t>
                      </a:r>
                      <a:r>
                        <a:rPr sz="12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white</a:t>
                      </a:r>
                      <a:r>
                        <a:rPr sz="12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individuals</a:t>
                      </a:r>
                      <a:r>
                        <a:rPr sz="12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defend </a:t>
                      </a:r>
                      <a:r>
                        <a:rPr sz="1200" spc="-254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the status</a:t>
                      </a:r>
                      <a:r>
                        <a:rPr sz="12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quo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of</a:t>
                      </a:r>
                      <a:r>
                        <a:rPr sz="12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structural</a:t>
                      </a:r>
                      <a:r>
                        <a:rPr sz="12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racism,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which</a:t>
                      </a:r>
                      <a:r>
                        <a:rPr sz="12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allows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 them</a:t>
                      </a:r>
                      <a:r>
                        <a:rPr sz="12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to</a:t>
                      </a:r>
                      <a:r>
                        <a:rPr sz="12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benefit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from</a:t>
                      </a:r>
                      <a:r>
                        <a:rPr sz="12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white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privilege</a:t>
                      </a:r>
                      <a:r>
                        <a:rPr sz="12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without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 addressing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the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systemic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 inequity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that underpins it.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66675" marB="0">
                    <a:lnL w="6350">
                      <a:solidFill>
                        <a:srgbClr val="D0CECE"/>
                      </a:solidFill>
                      <a:prstDash val="solid"/>
                    </a:lnL>
                    <a:lnR w="6350">
                      <a:solidFill>
                        <a:srgbClr val="D0CECE"/>
                      </a:solidFill>
                      <a:prstDash val="solid"/>
                    </a:lnR>
                    <a:lnT w="6350">
                      <a:solidFill>
                        <a:srgbClr val="D0CECE"/>
                      </a:solidFill>
                      <a:prstDash val="solid"/>
                    </a:lnT>
                    <a:lnB w="6350">
                      <a:solidFill>
                        <a:srgbClr val="D0CECE"/>
                      </a:solidFill>
                      <a:prstDash val="solid"/>
                    </a:lnB>
                    <a:solidFill>
                      <a:srgbClr val="F6F8F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95730">
                <a:tc>
                  <a:txBody>
                    <a:bodyPr/>
                    <a:lstStyle/>
                    <a:p>
                      <a:pPr marL="100330" marR="131445">
                        <a:lnSpc>
                          <a:spcPct val="102000"/>
                        </a:lnSpc>
                        <a:spcBef>
                          <a:spcPts val="520"/>
                        </a:spcBef>
                      </a:pPr>
                      <a:r>
                        <a:rPr sz="1200" dirty="0">
                          <a:solidFill>
                            <a:srgbClr val="212121"/>
                          </a:solidFill>
                          <a:latin typeface="Calibri"/>
                          <a:cs typeface="Calibri"/>
                        </a:rPr>
                        <a:t>I am </a:t>
                      </a:r>
                      <a:r>
                        <a:rPr sz="1200" spc="-5" dirty="0">
                          <a:solidFill>
                            <a:srgbClr val="212121"/>
                          </a:solidFill>
                          <a:latin typeface="Calibri"/>
                          <a:cs typeface="Calibri"/>
                        </a:rPr>
                        <a:t>white </a:t>
                      </a:r>
                      <a:r>
                        <a:rPr sz="1200" dirty="0">
                          <a:solidFill>
                            <a:srgbClr val="212121"/>
                          </a:solidFill>
                          <a:latin typeface="Calibri"/>
                          <a:cs typeface="Calibri"/>
                        </a:rPr>
                        <a:t>but I am </a:t>
                      </a:r>
                      <a:r>
                        <a:rPr sz="1200" spc="-5" dirty="0">
                          <a:solidFill>
                            <a:srgbClr val="212121"/>
                          </a:solidFill>
                          <a:latin typeface="Calibri"/>
                          <a:cs typeface="Calibri"/>
                        </a:rPr>
                        <a:t>“woke.” </a:t>
                      </a:r>
                      <a:r>
                        <a:rPr sz="1200" dirty="0">
                          <a:solidFill>
                            <a:srgbClr val="212121"/>
                          </a:solidFill>
                          <a:latin typeface="Calibri"/>
                          <a:cs typeface="Calibri"/>
                        </a:rPr>
                        <a:t>I </a:t>
                      </a:r>
                      <a:r>
                        <a:rPr sz="1200" spc="5" dirty="0">
                          <a:solidFill>
                            <a:srgbClr val="21212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solidFill>
                            <a:srgbClr val="212121"/>
                          </a:solidFill>
                          <a:latin typeface="Calibri"/>
                          <a:cs typeface="Calibri"/>
                        </a:rPr>
                        <a:t>do </a:t>
                      </a:r>
                      <a:r>
                        <a:rPr sz="1200" spc="-5" dirty="0">
                          <a:solidFill>
                            <a:srgbClr val="212121"/>
                          </a:solidFill>
                          <a:latin typeface="Calibri"/>
                          <a:cs typeface="Calibri"/>
                        </a:rPr>
                        <a:t>not </a:t>
                      </a:r>
                      <a:r>
                        <a:rPr sz="1200" dirty="0">
                          <a:solidFill>
                            <a:srgbClr val="212121"/>
                          </a:solidFill>
                          <a:latin typeface="Calibri"/>
                          <a:cs typeface="Calibri"/>
                        </a:rPr>
                        <a:t>feel </a:t>
                      </a:r>
                      <a:r>
                        <a:rPr sz="1200" spc="-5" dirty="0">
                          <a:solidFill>
                            <a:srgbClr val="212121"/>
                          </a:solidFill>
                          <a:latin typeface="Calibri"/>
                          <a:cs typeface="Calibri"/>
                        </a:rPr>
                        <a:t>shame or </a:t>
                      </a:r>
                      <a:r>
                        <a:rPr sz="1200" dirty="0">
                          <a:solidFill>
                            <a:srgbClr val="212121"/>
                          </a:solidFill>
                          <a:latin typeface="Calibri"/>
                          <a:cs typeface="Calibri"/>
                        </a:rPr>
                        <a:t>anger </a:t>
                      </a:r>
                      <a:r>
                        <a:rPr sz="1200" spc="5" dirty="0">
                          <a:solidFill>
                            <a:srgbClr val="21212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solidFill>
                            <a:srgbClr val="212121"/>
                          </a:solidFill>
                          <a:latin typeface="Calibri"/>
                          <a:cs typeface="Calibri"/>
                        </a:rPr>
                        <a:t>when </a:t>
                      </a:r>
                      <a:r>
                        <a:rPr sz="1200" dirty="0">
                          <a:solidFill>
                            <a:srgbClr val="212121"/>
                          </a:solidFill>
                          <a:latin typeface="Calibri"/>
                          <a:cs typeface="Calibri"/>
                        </a:rPr>
                        <a:t>I am </a:t>
                      </a:r>
                      <a:r>
                        <a:rPr sz="1200" spc="-5" dirty="0">
                          <a:solidFill>
                            <a:srgbClr val="212121"/>
                          </a:solidFill>
                          <a:latin typeface="Calibri"/>
                          <a:cs typeface="Calibri"/>
                        </a:rPr>
                        <a:t>confronted with </a:t>
                      </a:r>
                      <a:r>
                        <a:rPr sz="1200" dirty="0">
                          <a:solidFill>
                            <a:srgbClr val="212121"/>
                          </a:solidFill>
                          <a:latin typeface="Calibri"/>
                          <a:cs typeface="Calibri"/>
                        </a:rPr>
                        <a:t>my </a:t>
                      </a:r>
                      <a:r>
                        <a:rPr sz="1200" spc="-260" dirty="0">
                          <a:solidFill>
                            <a:srgbClr val="21212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solidFill>
                            <a:srgbClr val="212121"/>
                          </a:solidFill>
                          <a:latin typeface="Calibri"/>
                          <a:cs typeface="Calibri"/>
                        </a:rPr>
                        <a:t>position of white </a:t>
                      </a:r>
                      <a:r>
                        <a:rPr sz="1200" dirty="0">
                          <a:solidFill>
                            <a:srgbClr val="212121"/>
                          </a:solidFill>
                          <a:latin typeface="Calibri"/>
                          <a:cs typeface="Calibri"/>
                        </a:rPr>
                        <a:t>privilege, so </a:t>
                      </a:r>
                      <a:r>
                        <a:rPr sz="1200" spc="5" dirty="0">
                          <a:solidFill>
                            <a:srgbClr val="21212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solidFill>
                            <a:srgbClr val="212121"/>
                          </a:solidFill>
                          <a:latin typeface="Calibri"/>
                          <a:cs typeface="Calibri"/>
                        </a:rPr>
                        <a:t>“white</a:t>
                      </a:r>
                      <a:r>
                        <a:rPr sz="1200" spc="-10" dirty="0">
                          <a:solidFill>
                            <a:srgbClr val="21212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solidFill>
                            <a:srgbClr val="212121"/>
                          </a:solidFill>
                          <a:latin typeface="Calibri"/>
                          <a:cs typeface="Calibri"/>
                        </a:rPr>
                        <a:t>fragility”</a:t>
                      </a:r>
                      <a:r>
                        <a:rPr sz="1200" dirty="0">
                          <a:solidFill>
                            <a:srgbClr val="21212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solidFill>
                            <a:srgbClr val="212121"/>
                          </a:solidFill>
                          <a:latin typeface="Calibri"/>
                          <a:cs typeface="Calibri"/>
                        </a:rPr>
                        <a:t>does not</a:t>
                      </a:r>
                      <a:r>
                        <a:rPr sz="1200" dirty="0">
                          <a:solidFill>
                            <a:srgbClr val="212121"/>
                          </a:solidFill>
                          <a:latin typeface="Calibri"/>
                          <a:cs typeface="Calibri"/>
                        </a:rPr>
                        <a:t> apply </a:t>
                      </a:r>
                      <a:r>
                        <a:rPr sz="1200" spc="-260" dirty="0">
                          <a:solidFill>
                            <a:srgbClr val="21212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solidFill>
                            <a:srgbClr val="212121"/>
                          </a:solidFill>
                          <a:latin typeface="Calibri"/>
                          <a:cs typeface="Calibri"/>
                        </a:rPr>
                        <a:t>to</a:t>
                      </a:r>
                      <a:r>
                        <a:rPr sz="1200" spc="-5" dirty="0">
                          <a:solidFill>
                            <a:srgbClr val="21212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solidFill>
                            <a:srgbClr val="212121"/>
                          </a:solidFill>
                          <a:latin typeface="Calibri"/>
                          <a:cs typeface="Calibri"/>
                        </a:rPr>
                        <a:t>me.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66040" marB="0">
                    <a:lnL w="6350">
                      <a:solidFill>
                        <a:srgbClr val="D0CECE"/>
                      </a:solidFill>
                      <a:prstDash val="solid"/>
                    </a:lnL>
                    <a:lnR w="6350">
                      <a:solidFill>
                        <a:srgbClr val="D0CECE"/>
                      </a:solidFill>
                      <a:prstDash val="solid"/>
                    </a:lnR>
                    <a:lnT w="6350">
                      <a:solidFill>
                        <a:srgbClr val="D0CECE"/>
                      </a:solidFill>
                      <a:prstDash val="solid"/>
                    </a:lnT>
                    <a:lnB w="6350">
                      <a:solidFill>
                        <a:srgbClr val="D0CECE"/>
                      </a:solidFill>
                      <a:prstDash val="solid"/>
                    </a:lnB>
                    <a:solidFill>
                      <a:srgbClr val="FEF2EC"/>
                    </a:solidFill>
                  </a:tcPr>
                </a:tc>
                <a:tc>
                  <a:txBody>
                    <a:bodyPr/>
                    <a:lstStyle/>
                    <a:p>
                      <a:pPr marL="97155" marR="198120">
                        <a:lnSpc>
                          <a:spcPct val="102099"/>
                        </a:lnSpc>
                        <a:spcBef>
                          <a:spcPts val="520"/>
                        </a:spcBef>
                      </a:pPr>
                      <a:r>
                        <a:rPr sz="1200" spc="-5" dirty="0">
                          <a:latin typeface="Calibri"/>
                          <a:cs typeface="Calibri"/>
                        </a:rPr>
                        <a:t>Although</a:t>
                      </a:r>
                      <a:r>
                        <a:rPr sz="12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white</a:t>
                      </a:r>
                      <a:r>
                        <a:rPr sz="12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individuals</a:t>
                      </a:r>
                      <a:r>
                        <a:rPr sz="12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can,</a:t>
                      </a:r>
                      <a:r>
                        <a:rPr sz="12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and</a:t>
                      </a:r>
                      <a:r>
                        <a:rPr sz="12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should,</a:t>
                      </a:r>
                      <a:r>
                        <a:rPr sz="12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actively</a:t>
                      </a:r>
                      <a:r>
                        <a:rPr sz="12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build</a:t>
                      </a:r>
                      <a:r>
                        <a:rPr sz="12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their</a:t>
                      </a:r>
                      <a:r>
                        <a:rPr sz="12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stamina</a:t>
                      </a:r>
                      <a:r>
                        <a:rPr sz="12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and</a:t>
                      </a:r>
                      <a:r>
                        <a:rPr sz="12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progress</a:t>
                      </a:r>
                      <a:r>
                        <a:rPr sz="12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with</a:t>
                      </a:r>
                      <a:r>
                        <a:rPr sz="12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uprooting </a:t>
                      </a:r>
                      <a:r>
                        <a:rPr sz="1200" spc="-254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personal</a:t>
                      </a:r>
                      <a:r>
                        <a:rPr sz="12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biases</a:t>
                      </a:r>
                      <a:r>
                        <a:rPr sz="12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and</a:t>
                      </a:r>
                      <a:r>
                        <a:rPr sz="12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internalized</a:t>
                      </a:r>
                      <a:r>
                        <a:rPr sz="12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racism,</a:t>
                      </a:r>
                      <a:r>
                        <a:rPr sz="12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that</a:t>
                      </a:r>
                      <a:r>
                        <a:rPr sz="12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work</a:t>
                      </a:r>
                      <a:r>
                        <a:rPr sz="12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is</a:t>
                      </a:r>
                      <a:r>
                        <a:rPr sz="12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2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lifelong</a:t>
                      </a:r>
                      <a:r>
                        <a:rPr sz="12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process.</a:t>
                      </a:r>
                      <a:r>
                        <a:rPr sz="12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White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fragility</a:t>
                      </a:r>
                      <a:r>
                        <a:rPr sz="12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cannot</a:t>
                      </a:r>
                      <a:r>
                        <a:rPr sz="12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be </a:t>
                      </a:r>
                      <a:r>
                        <a:rPr sz="12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outgrown</a:t>
                      </a:r>
                      <a:r>
                        <a:rPr sz="12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because</a:t>
                      </a:r>
                      <a:r>
                        <a:rPr sz="12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it</a:t>
                      </a:r>
                      <a:r>
                        <a:rPr sz="12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is</a:t>
                      </a:r>
                      <a:r>
                        <a:rPr sz="12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more</a:t>
                      </a:r>
                      <a:r>
                        <a:rPr sz="12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than</a:t>
                      </a:r>
                      <a:r>
                        <a:rPr sz="12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personal.</a:t>
                      </a:r>
                      <a:r>
                        <a:rPr sz="12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Like</a:t>
                      </a:r>
                      <a:r>
                        <a:rPr sz="12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the</a:t>
                      </a:r>
                      <a:r>
                        <a:rPr sz="12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structural</a:t>
                      </a:r>
                      <a:r>
                        <a:rPr sz="12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racism</a:t>
                      </a:r>
                      <a:r>
                        <a:rPr sz="12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it</a:t>
                      </a:r>
                      <a:r>
                        <a:rPr sz="12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props</a:t>
                      </a:r>
                      <a:r>
                        <a:rPr sz="12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up,</a:t>
                      </a:r>
                      <a:r>
                        <a:rPr sz="12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white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fragility</a:t>
                      </a:r>
                      <a:r>
                        <a:rPr sz="12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is</a:t>
                      </a:r>
                      <a:r>
                        <a:rPr sz="12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a </a:t>
                      </a:r>
                      <a:r>
                        <a:rPr sz="12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complex</a:t>
                      </a:r>
                      <a:r>
                        <a:rPr sz="12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social</a:t>
                      </a:r>
                      <a:r>
                        <a:rPr sz="12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force</a:t>
                      </a:r>
                      <a:r>
                        <a:rPr sz="12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that</a:t>
                      </a:r>
                      <a:r>
                        <a:rPr sz="12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operates</a:t>
                      </a:r>
                      <a:r>
                        <a:rPr sz="12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systemically</a:t>
                      </a:r>
                      <a:r>
                        <a:rPr sz="12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–</a:t>
                      </a:r>
                      <a:r>
                        <a:rPr sz="12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often</a:t>
                      </a:r>
                      <a:r>
                        <a:rPr sz="12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invisibly</a:t>
                      </a:r>
                      <a:r>
                        <a:rPr sz="12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–</a:t>
                      </a:r>
                      <a:r>
                        <a:rPr sz="12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and</a:t>
                      </a:r>
                      <a:r>
                        <a:rPr sz="12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not</a:t>
                      </a:r>
                      <a:r>
                        <a:rPr sz="12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just</a:t>
                      </a:r>
                      <a:r>
                        <a:rPr sz="12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in</a:t>
                      </a:r>
                      <a:r>
                        <a:rPr sz="12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the</a:t>
                      </a:r>
                      <a:r>
                        <a:rPr sz="12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discrete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actions </a:t>
                      </a:r>
                      <a:r>
                        <a:rPr sz="1200" spc="-254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of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individuals.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66040" marB="0">
                    <a:lnL w="6350">
                      <a:solidFill>
                        <a:srgbClr val="D0CECE"/>
                      </a:solidFill>
                      <a:prstDash val="solid"/>
                    </a:lnL>
                    <a:lnR w="6350">
                      <a:solidFill>
                        <a:srgbClr val="D0CECE"/>
                      </a:solidFill>
                      <a:prstDash val="solid"/>
                    </a:lnR>
                    <a:lnT w="6350">
                      <a:solidFill>
                        <a:srgbClr val="D0CECE"/>
                      </a:solidFill>
                      <a:prstDash val="solid"/>
                    </a:lnT>
                    <a:lnB w="6350">
                      <a:solidFill>
                        <a:srgbClr val="D0CECE"/>
                      </a:solidFill>
                      <a:prstDash val="solid"/>
                    </a:lnB>
                    <a:solidFill>
                      <a:srgbClr val="F6F8F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295</Words>
  <Application>Microsoft Macintosh PowerPoint</Application>
  <PresentationFormat>Custom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Calibri</vt:lpstr>
      <vt:lpstr>Office Theme</vt:lpstr>
      <vt:lpstr>White Fragility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Microsoft Word - ULC_Trigger Terms_White Fragility_Word_9_29_21.docx</dc:title>
  <cp:lastModifiedBy>Paul Negron</cp:lastModifiedBy>
  <cp:revision>1</cp:revision>
  <dcterms:created xsi:type="dcterms:W3CDTF">2021-12-01T14:28:24Z</dcterms:created>
  <dcterms:modified xsi:type="dcterms:W3CDTF">2021-12-01T14:29:44Z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2021-12-01T00:00:00Z</vt:filetime>
  </property>
  <property fmtid="{D5CDD505-2E9C-101B-9397-08002B2CF9AE}" pid="3" name="Creator">
    <vt:lpwstr>Word</vt:lpwstr>
  </property>
  <property fmtid="{D5CDD505-2E9C-101B-9397-08002B2CF9AE}" pid="4" name="LastSaved">
    <vt:filetime>2021-12-01T00:00:00Z</vt:filetime>
  </property>
</Properties>
</file>