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07" d="100"/>
          <a:sy n="107" d="100"/>
        </p:scale>
        <p:origin x="2000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3100" y="1142492"/>
            <a:ext cx="8712200" cy="4210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5800" y="1743455"/>
            <a:ext cx="8693150" cy="3403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9180" y="6534404"/>
            <a:ext cx="4036695" cy="7848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6350" algn="r">
              <a:lnSpc>
                <a:spcPct val="100000"/>
              </a:lnSpc>
              <a:spcBef>
                <a:spcPts val="90"/>
              </a:spcBef>
            </a:pPr>
            <a:r>
              <a:rPr sz="1400" b="1" dirty="0">
                <a:latin typeface="Calibri"/>
                <a:cs typeface="Calibri"/>
              </a:rPr>
              <a:t>Trigger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Terms: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Harmful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Detours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and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Healing</a:t>
            </a:r>
            <a:r>
              <a:rPr sz="1400" b="1" spc="5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Redirects</a:t>
            </a:r>
            <a:endParaRPr sz="14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spcBef>
                <a:spcPts val="55"/>
              </a:spcBef>
            </a:pPr>
            <a:r>
              <a:rPr sz="1200" dirty="0">
                <a:latin typeface="Calibri"/>
                <a:cs typeface="Calibri"/>
              </a:rPr>
              <a:t>©2021 Urban </a:t>
            </a:r>
            <a:r>
              <a:rPr sz="1200" spc="-5" dirty="0">
                <a:latin typeface="Calibri"/>
                <a:cs typeface="Calibri"/>
              </a:rPr>
              <a:t>Libraries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Council</a:t>
            </a:r>
            <a:r>
              <a:rPr sz="1200" dirty="0">
                <a:latin typeface="Calibri"/>
                <a:cs typeface="Calibri"/>
              </a:rPr>
              <a:t> ▪ Last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Updated:</a:t>
            </a:r>
            <a:r>
              <a:rPr sz="1200" dirty="0">
                <a:latin typeface="Calibri"/>
                <a:cs typeface="Calibri"/>
              </a:rPr>
              <a:t> 9/28/21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5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</a:pPr>
            <a:r>
              <a:rPr sz="1200" i="1" dirty="0">
                <a:latin typeface="Calibri"/>
                <a:cs typeface="Calibri"/>
              </a:rPr>
              <a:t>Learn</a:t>
            </a:r>
            <a:r>
              <a:rPr sz="1200" i="1" spc="2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more</a:t>
            </a:r>
            <a:r>
              <a:rPr sz="1200" i="1" spc="20" dirty="0">
                <a:latin typeface="Calibri"/>
                <a:cs typeface="Calibri"/>
              </a:rPr>
              <a:t> </a:t>
            </a:r>
            <a:r>
              <a:rPr sz="1200" i="1" dirty="0">
                <a:latin typeface="Calibri"/>
                <a:cs typeface="Calibri"/>
              </a:rPr>
              <a:t>at</a:t>
            </a:r>
            <a:r>
              <a:rPr sz="1200" i="1" spc="20" dirty="0">
                <a:latin typeface="Calibri"/>
                <a:cs typeface="Calibri"/>
              </a:rPr>
              <a:t> </a:t>
            </a:r>
            <a:r>
              <a:rPr sz="1200" i="1" u="sng" spc="-5" dirty="0">
                <a:uFill>
                  <a:solidFill>
                    <a:srgbClr val="F4793D"/>
                  </a:solidFill>
                </a:uFill>
                <a:latin typeface="Calibri"/>
                <a:cs typeface="Calibri"/>
              </a:rPr>
              <a:t>urbanlibraries.org/healing-redirects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6524680"/>
            <a:ext cx="1486535" cy="743585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685800" y="6339894"/>
            <a:ext cx="8663305" cy="45085"/>
          </a:xfrm>
          <a:custGeom>
            <a:avLst/>
            <a:gdLst/>
            <a:ahLst/>
            <a:cxnLst/>
            <a:rect l="l" t="t" r="r" b="b"/>
            <a:pathLst>
              <a:path w="8663305" h="45085">
                <a:moveTo>
                  <a:pt x="8663305" y="0"/>
                </a:moveTo>
                <a:lnTo>
                  <a:pt x="0" y="0"/>
                </a:lnTo>
                <a:lnTo>
                  <a:pt x="0" y="45085"/>
                </a:lnTo>
                <a:lnTo>
                  <a:pt x="8663305" y="45085"/>
                </a:lnTo>
                <a:lnTo>
                  <a:pt x="8663305" y="0"/>
                </a:lnTo>
                <a:close/>
              </a:path>
            </a:pathLst>
          </a:custGeom>
          <a:solidFill>
            <a:srgbClr val="6D5E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73100" y="895604"/>
            <a:ext cx="114490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-5" dirty="0">
                <a:solidFill>
                  <a:srgbClr val="6D5E87"/>
                </a:solidFill>
                <a:latin typeface="Calibri"/>
                <a:cs typeface="Calibri"/>
              </a:rPr>
              <a:t>TRIGGER</a:t>
            </a:r>
            <a:r>
              <a:rPr sz="1400" b="1" spc="-60" dirty="0">
                <a:solidFill>
                  <a:srgbClr val="6D5E87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6D5E87"/>
                </a:solidFill>
                <a:latin typeface="Calibri"/>
                <a:cs typeface="Calibri"/>
              </a:rPr>
              <a:t>TERM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73100" y="1142492"/>
            <a:ext cx="1986914" cy="4210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5" dirty="0"/>
              <a:t>White</a:t>
            </a:r>
            <a:r>
              <a:rPr spc="-55" dirty="0"/>
              <a:t> </a:t>
            </a:r>
            <a:r>
              <a:rPr spc="-5" dirty="0"/>
              <a:t>Fragility</a:t>
            </a: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685800" y="1743455"/>
          <a:ext cx="8684260" cy="3403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70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13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HARMFUL</a:t>
                      </a:r>
                      <a:r>
                        <a:rPr sz="14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DETOUR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6604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rgbClr val="F4793D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400" b="1" spc="-5" dirty="0">
                          <a:latin typeface="Calibri"/>
                          <a:cs typeface="Calibri"/>
                        </a:rPr>
                        <a:t>HEALING</a:t>
                      </a:r>
                      <a:r>
                        <a:rPr sz="1400" b="1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latin typeface="Calibri"/>
                          <a:cs typeface="Calibri"/>
                        </a:rPr>
                        <a:t>REDIRECT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6604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rgbClr val="E1EA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9570">
                <a:tc>
                  <a:txBody>
                    <a:bodyPr/>
                    <a:lstStyle/>
                    <a:p>
                      <a:pPr marL="100330" marR="268605">
                        <a:lnSpc>
                          <a:spcPct val="101699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“White fragility” </a:t>
                      </a:r>
                      <a:r>
                        <a:rPr sz="1200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implies that </a:t>
                      </a:r>
                      <a:r>
                        <a:rPr sz="1200" spc="-260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white </a:t>
                      </a:r>
                      <a:r>
                        <a:rPr sz="1200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individuals </a:t>
                      </a:r>
                      <a:r>
                        <a:rPr sz="1200" spc="-5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are </a:t>
                      </a:r>
                      <a:r>
                        <a:rPr sz="1200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– as a </a:t>
                      </a:r>
                      <a:r>
                        <a:rPr sz="1200" spc="5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group – </a:t>
                      </a:r>
                      <a:r>
                        <a:rPr sz="1200" spc="-5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emotionally weaker </a:t>
                      </a:r>
                      <a:r>
                        <a:rPr sz="1200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 than</a:t>
                      </a:r>
                      <a:r>
                        <a:rPr sz="1200" spc="-5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 people of other</a:t>
                      </a:r>
                      <a:r>
                        <a:rPr sz="1200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races, </a:t>
                      </a:r>
                      <a:r>
                        <a:rPr sz="1200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which </a:t>
                      </a:r>
                      <a:r>
                        <a:rPr sz="1200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is an </a:t>
                      </a:r>
                      <a:r>
                        <a:rPr sz="1200" spc="-5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offensive </a:t>
                      </a:r>
                      <a:r>
                        <a:rPr sz="1200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overgeneralization </a:t>
                      </a:r>
                      <a:r>
                        <a:rPr sz="1200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and an </a:t>
                      </a:r>
                      <a:r>
                        <a:rPr sz="1200" spc="5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example</a:t>
                      </a:r>
                      <a:r>
                        <a:rPr sz="1200" spc="-10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spc="-10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“reverse</a:t>
                      </a:r>
                      <a:r>
                        <a:rPr sz="1200" spc="-10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racism.”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6675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rgbClr val="FEF2EC"/>
                    </a:solidFill>
                  </a:tcPr>
                </a:tc>
                <a:tc>
                  <a:txBody>
                    <a:bodyPr/>
                    <a:lstStyle/>
                    <a:p>
                      <a:pPr marL="97155" marR="174625">
                        <a:lnSpc>
                          <a:spcPct val="101699"/>
                        </a:lnSpc>
                        <a:spcBef>
                          <a:spcPts val="525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“White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fragility”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represents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behaviors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emotional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processes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often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performed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unwittingly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– 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by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which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white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individuals suppress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 deflect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stress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facing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their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own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racial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identity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and 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position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societal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advantage.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Though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white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individuals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frequently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experience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shame,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defensiveness,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anger and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other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negative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emotions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when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motivated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by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white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fragility,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root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those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emotions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comes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from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place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social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entitlement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power,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not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moral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or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biological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weakness.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By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refusing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accept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whiteness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as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meaningful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social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construct,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white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individuals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defend </a:t>
                      </a:r>
                      <a:r>
                        <a:rPr sz="1200" spc="-25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 status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quo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structural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racism,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which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allows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them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benefit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from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white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privilege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without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addressing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systemic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inequity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that underpins it.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6675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rgbClr val="F6F8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5730">
                <a:tc>
                  <a:txBody>
                    <a:bodyPr/>
                    <a:lstStyle/>
                    <a:p>
                      <a:pPr marL="100330" marR="131445">
                        <a:lnSpc>
                          <a:spcPct val="102000"/>
                        </a:lnSpc>
                        <a:spcBef>
                          <a:spcPts val="520"/>
                        </a:spcBef>
                      </a:pPr>
                      <a:r>
                        <a:rPr sz="1200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I am </a:t>
                      </a:r>
                      <a:r>
                        <a:rPr sz="1200" spc="-5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white </a:t>
                      </a:r>
                      <a:r>
                        <a:rPr sz="1200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but I am </a:t>
                      </a:r>
                      <a:r>
                        <a:rPr sz="1200" spc="-5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“woke.” </a:t>
                      </a:r>
                      <a:r>
                        <a:rPr sz="1200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I </a:t>
                      </a:r>
                      <a:r>
                        <a:rPr sz="1200" spc="5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do </a:t>
                      </a:r>
                      <a:r>
                        <a:rPr sz="1200" spc="-5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not </a:t>
                      </a:r>
                      <a:r>
                        <a:rPr sz="1200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feel </a:t>
                      </a:r>
                      <a:r>
                        <a:rPr sz="1200" spc="-5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shame or </a:t>
                      </a:r>
                      <a:r>
                        <a:rPr sz="1200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anger </a:t>
                      </a:r>
                      <a:r>
                        <a:rPr sz="1200" spc="5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when </a:t>
                      </a:r>
                      <a:r>
                        <a:rPr sz="1200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I am </a:t>
                      </a:r>
                      <a:r>
                        <a:rPr sz="1200" spc="-5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confronted with </a:t>
                      </a:r>
                      <a:r>
                        <a:rPr sz="1200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my </a:t>
                      </a:r>
                      <a:r>
                        <a:rPr sz="1200" spc="-260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position of white </a:t>
                      </a:r>
                      <a:r>
                        <a:rPr sz="1200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privilege, so </a:t>
                      </a:r>
                      <a:r>
                        <a:rPr sz="1200" spc="5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“white</a:t>
                      </a:r>
                      <a:r>
                        <a:rPr sz="1200" spc="-10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fragility”</a:t>
                      </a:r>
                      <a:r>
                        <a:rPr sz="1200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does not</a:t>
                      </a:r>
                      <a:r>
                        <a:rPr sz="1200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 apply </a:t>
                      </a:r>
                      <a:r>
                        <a:rPr sz="1200" spc="-260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to</a:t>
                      </a:r>
                      <a:r>
                        <a:rPr sz="1200" spc="-5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212121"/>
                          </a:solidFill>
                          <a:latin typeface="Calibri"/>
                          <a:cs typeface="Calibri"/>
                        </a:rPr>
                        <a:t>me.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604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rgbClr val="FEF2EC"/>
                    </a:solidFill>
                  </a:tcPr>
                </a:tc>
                <a:tc>
                  <a:txBody>
                    <a:bodyPr/>
                    <a:lstStyle/>
                    <a:p>
                      <a:pPr marL="97155" marR="198120">
                        <a:lnSpc>
                          <a:spcPct val="102099"/>
                        </a:lnSpc>
                        <a:spcBef>
                          <a:spcPts val="520"/>
                        </a:spcBef>
                      </a:pPr>
                      <a:r>
                        <a:rPr sz="1200" spc="-5" dirty="0">
                          <a:latin typeface="Calibri"/>
                          <a:cs typeface="Calibri"/>
                        </a:rPr>
                        <a:t>Although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white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individuals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can,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should,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actively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build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their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stamina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progress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with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uprooting </a:t>
                      </a:r>
                      <a:r>
                        <a:rPr sz="1200" spc="-25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personal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biases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internalized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racism,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that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work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lifelong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process.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White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fragility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cannot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be 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outgrown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because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it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more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than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personal.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Like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structural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racism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it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props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up,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white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fragility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complex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social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force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that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operates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systemically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often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invisibly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not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just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12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discrete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actions </a:t>
                      </a:r>
                      <a:r>
                        <a:rPr sz="1200" spc="-25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individuals.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6040" marB="0">
                    <a:lnL w="6350">
                      <a:solidFill>
                        <a:srgbClr val="D0CECE"/>
                      </a:solidFill>
                      <a:prstDash val="solid"/>
                    </a:lnL>
                    <a:lnR w="6350">
                      <a:solidFill>
                        <a:srgbClr val="D0CECE"/>
                      </a:solidFill>
                      <a:prstDash val="solid"/>
                    </a:lnR>
                    <a:lnT w="6350">
                      <a:solidFill>
                        <a:srgbClr val="D0CECE"/>
                      </a:solidFill>
                      <a:prstDash val="solid"/>
                    </a:lnT>
                    <a:lnB w="6350">
                      <a:solidFill>
                        <a:srgbClr val="D0CECE"/>
                      </a:solidFill>
                      <a:prstDash val="solid"/>
                    </a:lnB>
                    <a:solidFill>
                      <a:srgbClr val="F6F8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295</Words>
  <Application>Microsoft Macintosh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White Fragility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ULC_Trigger Terms_White Fragility_Word_9_29_21.docx</dc:title>
  <cp:lastModifiedBy>Paul Negron</cp:lastModifiedBy>
  <cp:revision>1</cp:revision>
  <dcterms:created xsi:type="dcterms:W3CDTF">2021-12-01T14:28:24Z</dcterms:created>
  <dcterms:modified xsi:type="dcterms:W3CDTF">2021-12-01T14:29:44Z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2021-12-01T00:00:00Z</vt:filetime>
  </property>
  <property fmtid="{D5CDD505-2E9C-101B-9397-08002B2CF9AE}" pid="3" name="Creator">
    <vt:lpwstr>Word</vt:lpwstr>
  </property>
  <property fmtid="{D5CDD505-2E9C-101B-9397-08002B2CF9AE}" pid="4" name="LastSaved">
    <vt:filetime>2021-12-01T00:00:00Z</vt:filetime>
  </property>
</Properties>
</file>