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</p:sldMasterIdLst>
  <p:notesMasterIdLst>
    <p:notesMasterId r:id="rId3"/>
  </p:notesMasterIdLst>
  <p:sldIdLst>
    <p:sldId id="74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793D"/>
    <a:srgbClr val="6D5E87"/>
    <a:srgbClr val="F6F8FC"/>
    <a:srgbClr val="E1EAF7"/>
    <a:srgbClr val="FEF2EC"/>
    <a:srgbClr val="E9E6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24"/>
    <p:restoredTop sz="94647"/>
  </p:normalViewPr>
  <p:slideViewPr>
    <p:cSldViewPr snapToGrid="0" snapToObjects="1">
      <p:cViewPr varScale="1">
        <p:scale>
          <a:sx n="78" d="100"/>
          <a:sy n="78" d="100"/>
        </p:scale>
        <p:origin x="97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EB230-D15F-D945-AD92-63C82BEAFD52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8ACB7-EB87-FE4F-8BFC-8242F75B3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50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824949" y="1351050"/>
            <a:ext cx="10515600" cy="1293539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00000"/>
              </a:lnSpc>
              <a:buFontTx/>
              <a:buNone/>
              <a:defRPr sz="3500" b="1" cap="all" baseline="0">
                <a:solidFill>
                  <a:srgbClr val="5F5F5F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</a:t>
            </a:r>
          </a:p>
        </p:txBody>
      </p:sp>
    </p:spTree>
    <p:extLst>
      <p:ext uri="{BB962C8B-B14F-4D97-AF65-F5344CB8AC3E}">
        <p14:creationId xmlns:p14="http://schemas.microsoft.com/office/powerpoint/2010/main" val="1347885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urbanlibraries.org/healing-redirects" TargetMode="Externa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alphaModFix amt="1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F60AC07-6003-4624-9F22-AD421DD045A5}"/>
              </a:ext>
            </a:extLst>
          </p:cNvPr>
          <p:cNvSpPr/>
          <p:nvPr userDrawn="1"/>
        </p:nvSpPr>
        <p:spPr>
          <a:xfrm>
            <a:off x="8371002" y="6240545"/>
            <a:ext cx="3438986" cy="33989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783EC6-374F-CF48-9A72-638DB927BD2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892716" y="354875"/>
            <a:ext cx="1917273" cy="958637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D73B285-5D62-4C8C-8D31-DF32D1FB8432}"/>
              </a:ext>
            </a:extLst>
          </p:cNvPr>
          <p:cNvCxnSpPr>
            <a:cxnSpLocks/>
          </p:cNvCxnSpPr>
          <p:nvPr userDrawn="1"/>
        </p:nvCxnSpPr>
        <p:spPr>
          <a:xfrm>
            <a:off x="386499" y="6240545"/>
            <a:ext cx="11395209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9956977-EC41-441B-B15E-F784D6442D63}"/>
              </a:ext>
            </a:extLst>
          </p:cNvPr>
          <p:cNvSpPr txBox="1"/>
          <p:nvPr userDrawn="1"/>
        </p:nvSpPr>
        <p:spPr>
          <a:xfrm>
            <a:off x="296944" y="6275161"/>
            <a:ext cx="1151304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200" b="0" i="0" kern="1400" baseline="0" dirty="0">
                <a:solidFill>
                  <a:schemeClr val="bg2">
                    <a:lumMod val="25000"/>
                  </a:schemeClr>
                </a:solidFill>
                <a:effectLst/>
                <a:latin typeface="Calibri" panose="020F0502020204030204" pitchFamily="34" charset="0"/>
              </a:rPr>
              <a:t>Trigger Terms: Harmful Detours and Healing Redirects </a:t>
            </a:r>
            <a:r>
              <a:rPr lang="en-US" sz="1200" b="0" i="0" kern="1400" baseline="0" dirty="0">
                <a:solidFill>
                  <a:schemeClr val="bg2">
                    <a:lumMod val="25000"/>
                  </a:schemeClr>
                </a:solidFill>
                <a:effectLst/>
                <a:latin typeface="The Hand Light" panose="03070302030502020204" pitchFamily="66" charset="0"/>
              </a:rPr>
              <a:t>▪ </a:t>
            </a:r>
            <a:r>
              <a:rPr lang="en-US" sz="1200" b="0" i="0" kern="1400" baseline="0" dirty="0">
                <a:solidFill>
                  <a:schemeClr val="bg2">
                    <a:lumMod val="25000"/>
                  </a:schemeClr>
                </a:solidFill>
                <a:effectLst/>
                <a:latin typeface="Calibri" panose="020F0502020204030204" pitchFamily="34" charset="0"/>
              </a:rPr>
              <a:t>©2021 Urban Libraries Council </a:t>
            </a:r>
            <a:r>
              <a:rPr lang="en-US" sz="1200" b="0" i="0" kern="1400" baseline="0" dirty="0">
                <a:solidFill>
                  <a:schemeClr val="bg2">
                    <a:lumMod val="25000"/>
                  </a:schemeClr>
                </a:solidFill>
                <a:effectLst/>
                <a:latin typeface="The Hand Light" panose="03070302030502020204" pitchFamily="66" charset="0"/>
              </a:rPr>
              <a:t>▪ </a:t>
            </a:r>
            <a:r>
              <a:rPr lang="en-US" sz="1200" b="0" i="0" kern="1400" baseline="0" dirty="0">
                <a:solidFill>
                  <a:schemeClr val="bg2">
                    <a:lumMod val="25000"/>
                  </a:schemeClr>
                </a:solidFill>
                <a:effectLst/>
                <a:latin typeface="Calibri" panose="020F0502020204030204" pitchFamily="34" charset="0"/>
              </a:rPr>
              <a:t>Last Updated: 8/22/21                                 </a:t>
            </a:r>
            <a:r>
              <a:rPr lang="en-US" sz="1200" b="1" i="1" kern="14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Learn more at </a:t>
            </a:r>
            <a:r>
              <a:rPr lang="en-US" sz="1200" b="1" i="1" kern="14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urbanlibraries.org/healing-redirects</a:t>
            </a:r>
            <a:endParaRPr lang="en-US" sz="1200" b="1" i="1" kern="1400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36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305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7" indent="-228577" algn="l" defTabSz="91430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indent="-228577" algn="l" defTabSz="9143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2" indent="-228577" algn="l" defTabSz="9143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4" indent="-228577" algn="l" defTabSz="9143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87" indent="-228577" algn="l" defTabSz="9143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0" indent="-228577" algn="l" defTabSz="9143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2" indent="-228577" algn="l" defTabSz="9143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45" indent="-228577" algn="l" defTabSz="9143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97" indent="-228577" algn="l" defTabSz="9143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serve.gov/econres/notes/feds-notes/disparities-in-wealth-by-race-and-ethnicity-in-the-2019-survey-of-consumer-finances-20200928.htm" TargetMode="External"/><Relationship Id="rId7" Type="http://schemas.openxmlformats.org/officeDocument/2006/relationships/hyperlink" Target="https://www.nytimes.com/2019/06/19/us/reparations-slavery.html" TargetMode="External"/><Relationship Id="rId2" Type="http://schemas.openxmlformats.org/officeDocument/2006/relationships/hyperlink" Target="https://www.rollingstone.com/culture/culture-commentary/juneteenth-reparations-misconceptions-1186060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brookings.edu/policy2020/bigideas/why-we-need-reparations-for-black-americans/" TargetMode="External"/><Relationship Id="rId5" Type="http://schemas.openxmlformats.org/officeDocument/2006/relationships/hyperlink" Target="https://socialequity.duke.edu/wp-content/uploads/2019/10/what-we-get-wrong.pdf" TargetMode="External"/><Relationship Id="rId4" Type="http://schemas.openxmlformats.org/officeDocument/2006/relationships/hyperlink" Target="https://www.nytimes.com/2021/04/30/business/racial-wealth-gap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FF517BD-A093-FE4E-AED1-84BBEC86CD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095728"/>
              </p:ext>
            </p:extLst>
          </p:nvPr>
        </p:nvGraphicFramePr>
        <p:xfrm>
          <a:off x="380213" y="1889629"/>
          <a:ext cx="11422146" cy="3990791"/>
        </p:xfrm>
        <a:graphic>
          <a:graphicData uri="http://schemas.openxmlformats.org/drawingml/2006/table">
            <a:tbl>
              <a:tblPr firstRow="1" firstCol="1" bandRow="1">
                <a:solidFill>
                  <a:srgbClr val="F4793D"/>
                </a:solidFill>
                <a:tableStyleId>{5C22544A-7EE6-4342-B048-85BDC9FD1C3A}</a:tableStyleId>
              </a:tblPr>
              <a:tblGrid>
                <a:gridCol w="3147767">
                  <a:extLst>
                    <a:ext uri="{9D8B030D-6E8A-4147-A177-3AD203B41FA5}">
                      <a16:colId xmlns:a16="http://schemas.microsoft.com/office/drawing/2014/main" val="3415881198"/>
                    </a:ext>
                  </a:extLst>
                </a:gridCol>
                <a:gridCol w="8274379">
                  <a:extLst>
                    <a:ext uri="{9D8B030D-6E8A-4147-A177-3AD203B41FA5}">
                      <a16:colId xmlns:a16="http://schemas.microsoft.com/office/drawing/2014/main" val="841375127"/>
                    </a:ext>
                  </a:extLst>
                </a:gridCol>
              </a:tblGrid>
              <a:tr h="3985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HARMFUL DETOUR                  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182880" marT="54610" marB="5461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793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HEALING REDIRECT                                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182880" marT="54610" marB="5461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A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558097"/>
                  </a:ext>
                </a:extLst>
              </a:tr>
              <a:tr h="2401654">
                <a:tc>
                  <a:txBody>
                    <a:bodyPr/>
                    <a:lstStyle/>
                    <a:p>
                      <a:pPr marL="0" marR="0">
                        <a:lnSpc>
                          <a:spcPct val="114000"/>
                        </a:lnSpc>
                        <a:spcBef>
                          <a:spcPts val="180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The enslavement of Black Americans is ancient history. No one from that time is alive today.  Reparations represent an unearned “handout” for Black Americans in the 21st-century.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0" marR="182880" marT="137160" marB="18288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2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4000"/>
                        </a:lnSpc>
                        <a:spcBef>
                          <a:spcPts val="180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While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slavery no longer exists in the U.S., its enduring legacy is undeniable. Descendants of slaves account for </a:t>
                      </a:r>
                      <a:r>
                        <a:rPr lang="en-US" sz="1400" b="0" kern="1200" dirty="0">
                          <a:solidFill>
                            <a:srgbClr val="F4793D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12% of all Americans</a:t>
                      </a:r>
                      <a:r>
                        <a:rPr lang="en-US" sz="1400" b="0" kern="1200" dirty="0">
                          <a:solidFill>
                            <a:srgbClr val="F4793D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but hold </a:t>
                      </a:r>
                      <a:r>
                        <a:rPr lang="en-US" sz="1400" b="0" kern="1200" dirty="0">
                          <a:solidFill>
                            <a:srgbClr val="F4793D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below 2% percent</a:t>
                      </a:r>
                      <a:r>
                        <a:rPr lang="en-US" sz="1400" b="0" kern="1200" dirty="0">
                          <a:solidFill>
                            <a:srgbClr val="F4793D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of the country’s wealth. Since the abolishment of slavery, the federal government has sustained the Black-white wealth gap through policies deliberately designed to exploit the labor of Black Americans and block them from accumulating wealth, including discriminatory homeownership, education and business development laws. The </a:t>
                      </a:r>
                      <a:r>
                        <a:rPr lang="en-US" sz="1400" b="0" kern="1200" dirty="0">
                          <a:solidFill>
                            <a:srgbClr val="F4793D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$11 trillion wealth gap</a:t>
                      </a:r>
                      <a:r>
                        <a:rPr lang="en-US" sz="1400" b="0" kern="1200" dirty="0">
                          <a:solidFill>
                            <a:srgbClr val="F4793D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that now exists between Black and white Americans </a:t>
                      </a:r>
                      <a:r>
                        <a:rPr lang="en-US" sz="1400" b="0" kern="1200" dirty="0">
                          <a:solidFill>
                            <a:srgbClr val="F4793D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cannot be closed</a:t>
                      </a:r>
                      <a:r>
                        <a:rPr lang="en-US" sz="1400" b="0" kern="1200" dirty="0">
                          <a:solidFill>
                            <a:srgbClr val="F4793D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solely through affirmative action programs or – as is often suggested – hard work. Large-scale federal intervention and investment is </a:t>
                      </a:r>
                      <a:r>
                        <a:rPr lang="en-US" sz="1400" b="0" kern="1200" dirty="0">
                          <a:solidFill>
                            <a:srgbClr val="F4793D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necessary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. And, since the federal government established the Black-white wealth gulf and has continued to reinforce it for centuries, that intervention is both justified and long overdue.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82880" marR="182880" marT="137160" marB="18288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8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578576"/>
                  </a:ext>
                </a:extLst>
              </a:tr>
              <a:tr h="1081729">
                <a:tc>
                  <a:txBody>
                    <a:bodyPr/>
                    <a:lstStyle/>
                    <a:p>
                      <a:pPr marL="0" marR="0">
                        <a:lnSpc>
                          <a:spcPct val="114000"/>
                        </a:lnSpc>
                        <a:spcBef>
                          <a:spcPts val="180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Why should only Black Americans receive reparations?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0" marR="182880" marT="137160" marB="18288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F2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4000"/>
                        </a:lnSpc>
                        <a:spcBef>
                          <a:spcPts val="180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Reparations for Black Americans would not diminish any other group’s suffering or need for compensation, nor would it be unprecedented. </a:t>
                      </a:r>
                      <a:r>
                        <a:rPr lang="en-US" sz="1400" b="0" kern="1200" dirty="0">
                          <a:solidFill>
                            <a:srgbClr val="F4793D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Previously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, U.S. government programs have provided reparations for groups such as Indigenous and Japanese Americans.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82880" marR="182880" marT="137160" marB="182880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8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996740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949F2CE7-F777-7445-88B6-E6C76C96F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500" y="487992"/>
            <a:ext cx="768436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6D5E87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TRIGGER TERM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6D5E87"/>
              </a:solidFill>
              <a:effectLst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dirty="0">
                <a:ea typeface="Calibri" panose="020F0502020204030204" pitchFamily="34" charset="0"/>
                <a:cs typeface="Calibri" panose="020F0502020204030204" pitchFamily="34" charset="0"/>
              </a:rPr>
              <a:t>Reparations</a:t>
            </a:r>
          </a:p>
        </p:txBody>
      </p:sp>
    </p:spTree>
    <p:extLst>
      <p:ext uri="{BB962C8B-B14F-4D97-AF65-F5344CB8AC3E}">
        <p14:creationId xmlns:p14="http://schemas.microsoft.com/office/powerpoint/2010/main" val="3405560869"/>
      </p:ext>
    </p:extLst>
  </p:cSld>
  <p:clrMapOvr>
    <a:masterClrMapping/>
  </p:clrMapOvr>
</p:sld>
</file>

<file path=ppt/theme/theme1.xml><?xml version="1.0" encoding="utf-8"?>
<a:theme xmlns:a="http://schemas.openxmlformats.org/drawingml/2006/main" name="1_Cover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1292</TotalTime>
  <Words>239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The Hand Light</vt:lpstr>
      <vt:lpstr>1_Cover Slide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Charting your library’s entrepreneurial ecosystem  The program will begin shortly.</dc:title>
  <dc:creator>Microsoft Office User</dc:creator>
  <cp:lastModifiedBy>Curtis Rogers</cp:lastModifiedBy>
  <cp:revision>82</cp:revision>
  <cp:lastPrinted>2019-06-23T14:09:03Z</cp:lastPrinted>
  <dcterms:created xsi:type="dcterms:W3CDTF">2019-05-17T19:16:43Z</dcterms:created>
  <dcterms:modified xsi:type="dcterms:W3CDTF">2021-08-22T20:46:55Z</dcterms:modified>
</cp:coreProperties>
</file>