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142492"/>
            <a:ext cx="8712200" cy="421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800" y="1743455"/>
            <a:ext cx="8693150" cy="18218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9180" y="6534404"/>
            <a:ext cx="4036695" cy="78486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90"/>
              </a:spcBef>
            </a:pPr>
            <a:r>
              <a:rPr dirty="0" sz="1400" b="1">
                <a:latin typeface="Calibri"/>
                <a:cs typeface="Calibri"/>
              </a:rPr>
              <a:t>Trigger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Terms: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Harmful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Detours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and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Healing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Redirects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55"/>
              </a:spcBef>
            </a:pPr>
            <a:r>
              <a:rPr dirty="0" sz="1200">
                <a:latin typeface="Calibri"/>
                <a:cs typeface="Calibri"/>
              </a:rPr>
              <a:t>©2021 Urban </a:t>
            </a:r>
            <a:r>
              <a:rPr dirty="0" sz="1200" spc="-5">
                <a:latin typeface="Calibri"/>
                <a:cs typeface="Calibri"/>
              </a:rPr>
              <a:t>Libraries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Council</a:t>
            </a:r>
            <a:r>
              <a:rPr dirty="0" sz="1200">
                <a:latin typeface="Calibri"/>
                <a:cs typeface="Calibri"/>
              </a:rPr>
              <a:t> ▪ Last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Updated:</a:t>
            </a:r>
            <a:r>
              <a:rPr dirty="0" sz="1200">
                <a:latin typeface="Calibri"/>
                <a:cs typeface="Calibri"/>
              </a:rPr>
              <a:t> 9/28/21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5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1200" i="1">
                <a:latin typeface="Calibri"/>
                <a:cs typeface="Calibri"/>
              </a:rPr>
              <a:t>Learn</a:t>
            </a:r>
            <a:r>
              <a:rPr dirty="0" sz="1200" spc="20" i="1">
                <a:latin typeface="Calibri"/>
                <a:cs typeface="Calibri"/>
              </a:rPr>
              <a:t> </a:t>
            </a:r>
            <a:r>
              <a:rPr dirty="0" sz="1200" i="1">
                <a:latin typeface="Calibri"/>
                <a:cs typeface="Calibri"/>
              </a:rPr>
              <a:t>more</a:t>
            </a:r>
            <a:r>
              <a:rPr dirty="0" sz="1200" spc="20" i="1">
                <a:latin typeface="Calibri"/>
                <a:cs typeface="Calibri"/>
              </a:rPr>
              <a:t> </a:t>
            </a:r>
            <a:r>
              <a:rPr dirty="0" sz="1200" i="1">
                <a:latin typeface="Calibri"/>
                <a:cs typeface="Calibri"/>
              </a:rPr>
              <a:t>at</a:t>
            </a:r>
            <a:r>
              <a:rPr dirty="0" sz="1200" spc="20" i="1">
                <a:latin typeface="Calibri"/>
                <a:cs typeface="Calibri"/>
              </a:rPr>
              <a:t> </a:t>
            </a:r>
            <a:r>
              <a:rPr dirty="0" u="sng" sz="1200" spc="-5" i="1">
                <a:uFill>
                  <a:solidFill>
                    <a:srgbClr val="F4793D"/>
                  </a:solidFill>
                </a:uFill>
                <a:latin typeface="Calibri"/>
                <a:cs typeface="Calibri"/>
              </a:rPr>
              <a:t>urbanlibraries.org/healing-redirects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6524680"/>
            <a:ext cx="1486535" cy="74358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685800" y="6339894"/>
            <a:ext cx="8663305" cy="45085"/>
          </a:xfrm>
          <a:custGeom>
            <a:avLst/>
            <a:gdLst/>
            <a:ahLst/>
            <a:cxnLst/>
            <a:rect l="l" t="t" r="r" b="b"/>
            <a:pathLst>
              <a:path w="8663305" h="45085">
                <a:moveTo>
                  <a:pt x="8663305" y="0"/>
                </a:moveTo>
                <a:lnTo>
                  <a:pt x="0" y="0"/>
                </a:lnTo>
                <a:lnTo>
                  <a:pt x="0" y="45085"/>
                </a:lnTo>
                <a:lnTo>
                  <a:pt x="8663305" y="45085"/>
                </a:lnTo>
                <a:lnTo>
                  <a:pt x="8663305" y="0"/>
                </a:lnTo>
                <a:close/>
              </a:path>
            </a:pathLst>
          </a:custGeom>
          <a:solidFill>
            <a:srgbClr val="6D5E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100" y="895604"/>
            <a:ext cx="1144905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-5" b="1">
                <a:solidFill>
                  <a:srgbClr val="6D5E87"/>
                </a:solidFill>
                <a:latin typeface="Calibri"/>
                <a:cs typeface="Calibri"/>
              </a:rPr>
              <a:t>TRIGGER</a:t>
            </a:r>
            <a:r>
              <a:rPr dirty="0" sz="1400" spc="-60" b="1">
                <a:solidFill>
                  <a:srgbClr val="6D5E87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6D5E87"/>
                </a:solidFill>
                <a:latin typeface="Calibri"/>
                <a:cs typeface="Calibri"/>
              </a:rPr>
              <a:t>TERM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73100" y="1142492"/>
            <a:ext cx="1552575" cy="42100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5"/>
              <a:t>Oppression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85800" y="1743455"/>
          <a:ext cx="8693150" cy="18218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0430"/>
                <a:gridCol w="6513830"/>
              </a:tblGrid>
              <a:tr h="368300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HARMFUL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DETOUR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604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4793D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HEALING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REDIRECT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604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E1EAF7"/>
                    </a:solidFill>
                  </a:tcPr>
                </a:tc>
              </a:tr>
              <a:tr h="1453515">
                <a:tc>
                  <a:txBody>
                    <a:bodyPr/>
                    <a:lstStyle/>
                    <a:p>
                      <a:pPr marL="100330" marR="133350">
                        <a:lnSpc>
                          <a:spcPct val="101699"/>
                        </a:lnSpc>
                        <a:spcBef>
                          <a:spcPts val="525"/>
                        </a:spcBef>
                      </a:pPr>
                      <a:r>
                        <a:rPr dirty="0" sz="120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Our 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community </a:t>
                      </a:r>
                      <a:r>
                        <a:rPr dirty="0" sz="120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is free 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of racial </a:t>
                      </a:r>
                      <a:r>
                        <a:rPr dirty="0" sz="1200" spc="-26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oppression. We</a:t>
                      </a:r>
                      <a:r>
                        <a:rPr dirty="0" sz="120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do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not</a:t>
                      </a:r>
                      <a:r>
                        <a:rPr dirty="0" sz="120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support </a:t>
                      </a:r>
                      <a:r>
                        <a:rPr dirty="0" sz="1200" spc="-26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hate 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groups </a:t>
                      </a:r>
                      <a:r>
                        <a:rPr dirty="0" sz="120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our laws </a:t>
                      </a:r>
                      <a:r>
                        <a:rPr dirty="0" sz="120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protect people</a:t>
                      </a:r>
                      <a:r>
                        <a:rPr dirty="0" sz="120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dirty="0" sz="120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racial </a:t>
                      </a:r>
                      <a:r>
                        <a:rPr dirty="0" sz="120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discrimination</a:t>
                      </a:r>
                      <a:r>
                        <a:rPr dirty="0" sz="120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and </a:t>
                      </a:r>
                      <a:r>
                        <a:rPr dirty="0" sz="1200" spc="-5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violence.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6675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EF2EC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190500">
                        <a:lnSpc>
                          <a:spcPct val="101699"/>
                        </a:lnSpc>
                        <a:spcBef>
                          <a:spcPts val="52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Oppression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exists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200" spc="-5">
                          <a:solidFill>
                            <a:srgbClr val="F4793D"/>
                          </a:solidFill>
                          <a:uFill>
                            <a:solidFill>
                              <a:srgbClr val="F4793D"/>
                            </a:solidFill>
                          </a:uFill>
                          <a:latin typeface="Calibri"/>
                          <a:cs typeface="Calibri"/>
                        </a:rPr>
                        <a:t>wherever</a:t>
                      </a:r>
                      <a:r>
                        <a:rPr dirty="0" sz="1200" spc="5">
                          <a:solidFill>
                            <a:srgbClr val="F4793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dominant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individuals,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institutions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groups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reinforce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unjust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and/or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inhumane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disadvantages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experienced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others.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It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can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be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overt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(e.g.,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racial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slurs)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well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covert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(e.g., discriminatory </a:t>
                      </a:r>
                      <a:r>
                        <a:rPr dirty="0" u="sng" sz="1200">
                          <a:solidFill>
                            <a:srgbClr val="F4793D"/>
                          </a:solidFill>
                          <a:uFill>
                            <a:solidFill>
                              <a:srgbClr val="F4793D"/>
                            </a:solidFill>
                          </a:uFill>
                          <a:latin typeface="Calibri"/>
                          <a:cs typeface="Calibri"/>
                        </a:rPr>
                        <a:t>hiring </a:t>
                      </a:r>
                      <a:r>
                        <a:rPr dirty="0" u="sng" sz="1200" spc="-5">
                          <a:solidFill>
                            <a:srgbClr val="F4793D"/>
                          </a:solidFill>
                          <a:uFill>
                            <a:solidFill>
                              <a:srgbClr val="F4793D"/>
                            </a:solidFill>
                          </a:uFill>
                          <a:latin typeface="Calibri"/>
                          <a:cs typeface="Calibri"/>
                        </a:rPr>
                        <a:t>practices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).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Microaggressions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can also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be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form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oppression.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context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race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racism,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oppression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indivisible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from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white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privilege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white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supremacist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culture.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Racial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oppression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so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ingrained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in daily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processes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norms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that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it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occurs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even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when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legal </a:t>
                      </a:r>
                      <a:r>
                        <a:rPr dirty="0" sz="1200" spc="-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protections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in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place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and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hate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groups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absent,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including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racial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equity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gaps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200">
                          <a:solidFill>
                            <a:srgbClr val="F4793D"/>
                          </a:solidFill>
                          <a:uFill>
                            <a:solidFill>
                              <a:srgbClr val="F4793D"/>
                            </a:solidFill>
                          </a:uFill>
                          <a:latin typeface="Calibri"/>
                          <a:cs typeface="Calibri"/>
                        </a:rPr>
                        <a:t>criminal </a:t>
                      </a:r>
                      <a:r>
                        <a:rPr dirty="0" sz="1200" spc="5">
                          <a:solidFill>
                            <a:srgbClr val="F4793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200" spc="-5">
                          <a:solidFill>
                            <a:srgbClr val="F4793D"/>
                          </a:solidFill>
                          <a:uFill>
                            <a:solidFill>
                              <a:srgbClr val="F4793D"/>
                            </a:solidFill>
                          </a:uFill>
                          <a:latin typeface="Calibri"/>
                          <a:cs typeface="Calibri"/>
                        </a:rPr>
                        <a:t>sentencing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200" spc="-5">
                          <a:solidFill>
                            <a:srgbClr val="F4793D"/>
                          </a:solidFill>
                          <a:uFill>
                            <a:solidFill>
                              <a:srgbClr val="F4793D"/>
                            </a:solidFill>
                          </a:uFill>
                          <a:latin typeface="Calibri"/>
                          <a:cs typeface="Calibri"/>
                        </a:rPr>
                        <a:t>school suspensions</a:t>
                      </a:r>
                      <a:r>
                        <a:rPr dirty="0" sz="1200">
                          <a:solidFill>
                            <a:srgbClr val="F4793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200">
                          <a:solidFill>
                            <a:srgbClr val="F4793D"/>
                          </a:solidFill>
                          <a:uFill>
                            <a:solidFill>
                              <a:srgbClr val="F4793D"/>
                            </a:solidFill>
                          </a:uFill>
                          <a:latin typeface="Calibri"/>
                          <a:cs typeface="Calibri"/>
                        </a:rPr>
                        <a:t>housing</a:t>
                      </a:r>
                      <a:r>
                        <a:rPr dirty="0" u="sng" sz="1200" spc="-5">
                          <a:solidFill>
                            <a:srgbClr val="F4793D"/>
                          </a:solidFill>
                          <a:uFill>
                            <a:solidFill>
                              <a:srgbClr val="F4793D"/>
                            </a:solidFill>
                          </a:uFill>
                          <a:latin typeface="Calibri"/>
                          <a:cs typeface="Calibri"/>
                        </a:rPr>
                        <a:t> options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6675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6F8F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ULC_Trigger Terms_Oppression_Word_9_29_21.docx</dc:title>
  <dcterms:created xsi:type="dcterms:W3CDTF">2021-12-01T14:30:26Z</dcterms:created>
  <dcterms:modified xsi:type="dcterms:W3CDTF">2021-12-01T14:30:26Z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2021-12-01T00:00:00Z</vt:filetime>
  </property>
  <property fmtid="{D5CDD505-2E9C-101B-9397-08002B2CF9AE}" pid="3" name="Creator">
    <vt:lpwstr>Word</vt:lpwstr>
  </property>
  <property fmtid="{D5CDD505-2E9C-101B-9397-08002B2CF9AE}" pid="4" name="LastSaved">
    <vt:filetime>2021-12-01T00:00:00Z</vt:filetime>
  </property>
</Properties>
</file>