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1"/>
  </p:sldMasterIdLst>
  <p:notesMasterIdLst>
    <p:notesMasterId r:id="rId3"/>
  </p:notesMasterIdLst>
  <p:sldIdLst>
    <p:sldId id="74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793D"/>
    <a:srgbClr val="6D5E87"/>
    <a:srgbClr val="F6F8FC"/>
    <a:srgbClr val="E1EAF7"/>
    <a:srgbClr val="FEF2EC"/>
    <a:srgbClr val="E9E6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24"/>
    <p:restoredTop sz="94647"/>
  </p:normalViewPr>
  <p:slideViewPr>
    <p:cSldViewPr snapToGrid="0" snapToObjects="1">
      <p:cViewPr varScale="1">
        <p:scale>
          <a:sx n="78" d="100"/>
          <a:sy n="78" d="100"/>
        </p:scale>
        <p:origin x="979" y="58"/>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FEB230-D15F-D945-AD92-63C82BEAFD52}" type="datetimeFigureOut">
              <a:rPr lang="en-US" smtClean="0"/>
              <a:t>8/19/2021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58ACB7-EB87-FE4F-8BFC-8242F75B3CBC}" type="slidenum">
              <a:rPr lang="en-US" smtClean="0"/>
              <a:t>‹#›</a:t>
            </a:fld>
            <a:endParaRPr lang="en-US"/>
          </a:p>
        </p:txBody>
      </p:sp>
    </p:spTree>
    <p:extLst>
      <p:ext uri="{BB962C8B-B14F-4D97-AF65-F5344CB8AC3E}">
        <p14:creationId xmlns:p14="http://schemas.microsoft.com/office/powerpoint/2010/main" val="4229850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824949" y="1351050"/>
            <a:ext cx="10515600" cy="1293539"/>
          </a:xfrm>
          <a:prstGeom prst="rect">
            <a:avLst/>
          </a:prstGeom>
        </p:spPr>
        <p:txBody>
          <a:bodyPr anchor="t"/>
          <a:lstStyle>
            <a:lvl1pPr marL="0" indent="0">
              <a:lnSpc>
                <a:spcPct val="100000"/>
              </a:lnSpc>
              <a:buFontTx/>
              <a:buNone/>
              <a:defRPr sz="3500" b="1" cap="all" baseline="0">
                <a:solidFill>
                  <a:srgbClr val="5F5F5F"/>
                </a:solidFill>
                <a:latin typeface="+mn-lt"/>
                <a:ea typeface="Arial" charset="0"/>
                <a:cs typeface="Arial" charset="0"/>
              </a:defRPr>
            </a:lvl1pPr>
          </a:lstStyle>
          <a:p>
            <a:pPr lvl="0"/>
            <a:r>
              <a:rPr lang="en-US" dirty="0"/>
              <a:t>Click to edit Master </a:t>
            </a:r>
            <a:br>
              <a:rPr lang="en-US" dirty="0"/>
            </a:br>
            <a:r>
              <a:rPr lang="en-US" dirty="0"/>
              <a:t>text style</a:t>
            </a:r>
          </a:p>
        </p:txBody>
      </p:sp>
    </p:spTree>
    <p:extLst>
      <p:ext uri="{BB962C8B-B14F-4D97-AF65-F5344CB8AC3E}">
        <p14:creationId xmlns:p14="http://schemas.microsoft.com/office/powerpoint/2010/main" val="13478853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https://www.urbanlibraries.org/healing-redirects" TargetMode="Externa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alphaModFix amt="10000"/>
            <a:lum/>
          </a:blip>
          <a:srcRect/>
          <a:stretch>
            <a:fillRect/>
          </a:stretch>
        </a:blip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F60AC07-6003-4624-9F22-AD421DD045A5}"/>
              </a:ext>
            </a:extLst>
          </p:cNvPr>
          <p:cNvSpPr/>
          <p:nvPr userDrawn="1"/>
        </p:nvSpPr>
        <p:spPr>
          <a:xfrm>
            <a:off x="8371002" y="6240545"/>
            <a:ext cx="3438986" cy="339891"/>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pic>
        <p:nvPicPr>
          <p:cNvPr id="5" name="Picture 4">
            <a:extLst>
              <a:ext uri="{FF2B5EF4-FFF2-40B4-BE49-F238E27FC236}">
                <a16:creationId xmlns:a16="http://schemas.microsoft.com/office/drawing/2014/main" id="{C8783EC6-374F-CF48-9A72-638DB927BD27}"/>
              </a:ext>
            </a:extLst>
          </p:cNvPr>
          <p:cNvPicPr>
            <a:picLocks noChangeAspect="1"/>
          </p:cNvPicPr>
          <p:nvPr userDrawn="1"/>
        </p:nvPicPr>
        <p:blipFill>
          <a:blip r:embed="rId4"/>
          <a:stretch>
            <a:fillRect/>
          </a:stretch>
        </p:blipFill>
        <p:spPr>
          <a:xfrm>
            <a:off x="9892716" y="354875"/>
            <a:ext cx="1917273" cy="958637"/>
          </a:xfrm>
          <a:prstGeom prst="rect">
            <a:avLst/>
          </a:prstGeom>
        </p:spPr>
      </p:pic>
      <p:cxnSp>
        <p:nvCxnSpPr>
          <p:cNvPr id="11" name="Straight Connector 10">
            <a:extLst>
              <a:ext uri="{FF2B5EF4-FFF2-40B4-BE49-F238E27FC236}">
                <a16:creationId xmlns:a16="http://schemas.microsoft.com/office/drawing/2014/main" id="{3D73B285-5D62-4C8C-8D31-DF32D1FB8432}"/>
              </a:ext>
            </a:extLst>
          </p:cNvPr>
          <p:cNvCxnSpPr>
            <a:cxnSpLocks/>
          </p:cNvCxnSpPr>
          <p:nvPr userDrawn="1"/>
        </p:nvCxnSpPr>
        <p:spPr>
          <a:xfrm>
            <a:off x="386499" y="6240545"/>
            <a:ext cx="11395209"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B9956977-EC41-441B-B15E-F784D6442D63}"/>
              </a:ext>
            </a:extLst>
          </p:cNvPr>
          <p:cNvSpPr txBox="1"/>
          <p:nvPr userDrawn="1"/>
        </p:nvSpPr>
        <p:spPr>
          <a:xfrm>
            <a:off x="296944" y="6275161"/>
            <a:ext cx="11513045" cy="276999"/>
          </a:xfrm>
          <a:prstGeom prst="rect">
            <a:avLst/>
          </a:prstGeom>
          <a:noFill/>
        </p:spPr>
        <p:txBody>
          <a:bodyPr wrap="square">
            <a:spAutoFit/>
          </a:bodyPr>
          <a:lstStyle/>
          <a:p>
            <a:pPr algn="l"/>
            <a:r>
              <a:rPr lang="en-US" sz="1200" b="0" i="0" kern="1400" baseline="0" dirty="0">
                <a:solidFill>
                  <a:schemeClr val="bg2">
                    <a:lumMod val="25000"/>
                  </a:schemeClr>
                </a:solidFill>
                <a:effectLst/>
                <a:latin typeface="Calibri" panose="020F0502020204030204" pitchFamily="34" charset="0"/>
              </a:rPr>
              <a:t>Trigger Terms: Harmful Detours and Healing Redirects </a:t>
            </a:r>
            <a:r>
              <a:rPr lang="en-US" sz="1200" b="0" i="0" kern="1400" baseline="0" dirty="0">
                <a:solidFill>
                  <a:schemeClr val="bg2">
                    <a:lumMod val="25000"/>
                  </a:schemeClr>
                </a:solidFill>
                <a:effectLst/>
                <a:latin typeface="The Hand Light" panose="03070302030502020204" pitchFamily="66" charset="0"/>
              </a:rPr>
              <a:t>▪ </a:t>
            </a:r>
            <a:r>
              <a:rPr lang="en-US" sz="1200" b="0" i="0" kern="1400" baseline="0" dirty="0">
                <a:solidFill>
                  <a:schemeClr val="bg2">
                    <a:lumMod val="25000"/>
                  </a:schemeClr>
                </a:solidFill>
                <a:effectLst/>
                <a:latin typeface="Calibri" panose="020F0502020204030204" pitchFamily="34" charset="0"/>
              </a:rPr>
              <a:t>©2021 Urban Libraries Council </a:t>
            </a:r>
            <a:r>
              <a:rPr lang="en-US" sz="1200" b="0" i="0" kern="1400" baseline="0" dirty="0">
                <a:solidFill>
                  <a:schemeClr val="bg2">
                    <a:lumMod val="25000"/>
                  </a:schemeClr>
                </a:solidFill>
                <a:effectLst/>
                <a:latin typeface="The Hand Light" panose="03070302030502020204" pitchFamily="66" charset="0"/>
              </a:rPr>
              <a:t>▪ </a:t>
            </a:r>
            <a:r>
              <a:rPr lang="en-US" sz="1200" b="0" i="0" kern="1400" baseline="0" dirty="0">
                <a:solidFill>
                  <a:schemeClr val="bg2">
                    <a:lumMod val="25000"/>
                  </a:schemeClr>
                </a:solidFill>
                <a:effectLst/>
                <a:latin typeface="Calibri" panose="020F0502020204030204" pitchFamily="34" charset="0"/>
              </a:rPr>
              <a:t>Last Updated: 8/19/21                                 </a:t>
            </a:r>
            <a:r>
              <a:rPr lang="en-US" sz="1200" b="1" i="1" kern="1400" baseline="0" dirty="0">
                <a:solidFill>
                  <a:schemeClr val="bg1"/>
                </a:solidFill>
                <a:effectLst/>
                <a:latin typeface="Calibri" panose="020F0502020204030204" pitchFamily="34" charset="0"/>
              </a:rPr>
              <a:t>Learn more at </a:t>
            </a:r>
            <a:r>
              <a:rPr lang="en-US" sz="1200" b="1" i="1" kern="1400" baseline="0" dirty="0">
                <a:solidFill>
                  <a:schemeClr val="bg1"/>
                </a:solidFill>
                <a:effectLst/>
                <a:latin typeface="Calibri" panose="020F0502020204030204" pitchFamily="34" charset="0"/>
                <a:hlinkClick r:id="rId5">
                  <a:extLst>
                    <a:ext uri="{A12FA001-AC4F-418D-AE19-62706E023703}">
                      <ahyp:hlinkClr xmlns:ahyp="http://schemas.microsoft.com/office/drawing/2018/hyperlinkcolor" val="tx"/>
                    </a:ext>
                  </a:extLst>
                </a:hlinkClick>
              </a:rPr>
              <a:t>urbanlibraries.org/healing-redirects</a:t>
            </a:r>
            <a:endParaRPr lang="en-US" sz="1200" b="1" i="1" kern="1400" baseline="0" dirty="0">
              <a:solidFill>
                <a:schemeClr val="bg1"/>
              </a:solidFill>
            </a:endParaRPr>
          </a:p>
        </p:txBody>
      </p:sp>
    </p:spTree>
    <p:extLst>
      <p:ext uri="{BB962C8B-B14F-4D97-AF65-F5344CB8AC3E}">
        <p14:creationId xmlns:p14="http://schemas.microsoft.com/office/powerpoint/2010/main" val="2389367947"/>
      </p:ext>
    </p:extLst>
  </p:cSld>
  <p:clrMap bg1="lt1" tx1="dk1" bg2="lt2" tx2="dk2" accent1="accent1" accent2="accent2" accent3="accent3" accent4="accent4" accent5="accent5" accent6="accent6" hlink="hlink" folHlink="folHlink"/>
  <p:sldLayoutIdLst>
    <p:sldLayoutId id="2147483665" r:id="rId1"/>
  </p:sldLayoutIdLst>
  <p:txStyles>
    <p:titleStyle>
      <a:lvl1pPr algn="l" defTabSz="914305"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77" indent="-228577" algn="l" defTabSz="914305"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729" indent="-228577" algn="l" defTabSz="914305"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82" indent="-228577" algn="l" defTabSz="914305"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34"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87"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40"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492"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45"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797"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05" rtl="0" eaLnBrk="1" latinLnBrk="0" hangingPunct="1">
        <a:defRPr sz="1800" kern="1200">
          <a:solidFill>
            <a:schemeClr val="tx1"/>
          </a:solidFill>
          <a:latin typeface="+mn-lt"/>
          <a:ea typeface="+mn-ea"/>
          <a:cs typeface="+mn-cs"/>
        </a:defRPr>
      </a:lvl1pPr>
      <a:lvl2pPr marL="457153" algn="l" defTabSz="914305" rtl="0" eaLnBrk="1" latinLnBrk="0" hangingPunct="1">
        <a:defRPr sz="1800" kern="1200">
          <a:solidFill>
            <a:schemeClr val="tx1"/>
          </a:solidFill>
          <a:latin typeface="+mn-lt"/>
          <a:ea typeface="+mn-ea"/>
          <a:cs typeface="+mn-cs"/>
        </a:defRPr>
      </a:lvl2pPr>
      <a:lvl3pPr marL="914305" algn="l" defTabSz="914305" rtl="0" eaLnBrk="1" latinLnBrk="0" hangingPunct="1">
        <a:defRPr sz="1800" kern="1200">
          <a:solidFill>
            <a:schemeClr val="tx1"/>
          </a:solidFill>
          <a:latin typeface="+mn-lt"/>
          <a:ea typeface="+mn-ea"/>
          <a:cs typeface="+mn-cs"/>
        </a:defRPr>
      </a:lvl3pPr>
      <a:lvl4pPr marL="1371458" algn="l" defTabSz="914305" rtl="0" eaLnBrk="1" latinLnBrk="0" hangingPunct="1">
        <a:defRPr sz="1800" kern="1200">
          <a:solidFill>
            <a:schemeClr val="tx1"/>
          </a:solidFill>
          <a:latin typeface="+mn-lt"/>
          <a:ea typeface="+mn-ea"/>
          <a:cs typeface="+mn-cs"/>
        </a:defRPr>
      </a:lvl4pPr>
      <a:lvl5pPr marL="1828610" algn="l" defTabSz="914305" rtl="0" eaLnBrk="1" latinLnBrk="0" hangingPunct="1">
        <a:defRPr sz="1800" kern="1200">
          <a:solidFill>
            <a:schemeClr val="tx1"/>
          </a:solidFill>
          <a:latin typeface="+mn-lt"/>
          <a:ea typeface="+mn-ea"/>
          <a:cs typeface="+mn-cs"/>
        </a:defRPr>
      </a:lvl5pPr>
      <a:lvl6pPr marL="2285763" algn="l" defTabSz="914305" rtl="0" eaLnBrk="1" latinLnBrk="0" hangingPunct="1">
        <a:defRPr sz="1800" kern="1200">
          <a:solidFill>
            <a:schemeClr val="tx1"/>
          </a:solidFill>
          <a:latin typeface="+mn-lt"/>
          <a:ea typeface="+mn-ea"/>
          <a:cs typeface="+mn-cs"/>
        </a:defRPr>
      </a:lvl6pPr>
      <a:lvl7pPr marL="2742915" algn="l" defTabSz="914305" rtl="0" eaLnBrk="1" latinLnBrk="0" hangingPunct="1">
        <a:defRPr sz="1800" kern="1200">
          <a:solidFill>
            <a:schemeClr val="tx1"/>
          </a:solidFill>
          <a:latin typeface="+mn-lt"/>
          <a:ea typeface="+mn-ea"/>
          <a:cs typeface="+mn-cs"/>
        </a:defRPr>
      </a:lvl7pPr>
      <a:lvl8pPr marL="3200068" algn="l" defTabSz="914305" rtl="0" eaLnBrk="1" latinLnBrk="0" hangingPunct="1">
        <a:defRPr sz="1800" kern="1200">
          <a:solidFill>
            <a:schemeClr val="tx1"/>
          </a:solidFill>
          <a:latin typeface="+mn-lt"/>
          <a:ea typeface="+mn-ea"/>
          <a:cs typeface="+mn-cs"/>
        </a:defRPr>
      </a:lvl8pPr>
      <a:lvl9pPr marL="3657220" algn="l" defTabSz="91430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journals.sagepub.com/doi/full/10.1177/1745691619827499" TargetMode="External"/><Relationship Id="rId2" Type="http://schemas.openxmlformats.org/officeDocument/2006/relationships/hyperlink" Target="https://gim.uw.edu/sites/gim.uw.edu/files/fdp/Microagressions%20File.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FF517BD-A093-FE4E-AED1-84BBEC86CDE8}"/>
              </a:ext>
            </a:extLst>
          </p:cNvPr>
          <p:cNvGraphicFramePr>
            <a:graphicFrameLocks noGrp="1"/>
          </p:cNvGraphicFramePr>
          <p:nvPr>
            <p:extLst>
              <p:ext uri="{D42A27DB-BD31-4B8C-83A1-F6EECF244321}">
                <p14:modId xmlns:p14="http://schemas.microsoft.com/office/powerpoint/2010/main" val="4211554274"/>
              </p:ext>
            </p:extLst>
          </p:nvPr>
        </p:nvGraphicFramePr>
        <p:xfrm>
          <a:off x="380213" y="1889629"/>
          <a:ext cx="11422146" cy="3224674"/>
        </p:xfrm>
        <a:graphic>
          <a:graphicData uri="http://schemas.openxmlformats.org/drawingml/2006/table">
            <a:tbl>
              <a:tblPr firstRow="1" firstCol="1" bandRow="1">
                <a:solidFill>
                  <a:srgbClr val="F4793D"/>
                </a:solidFill>
                <a:tableStyleId>{5C22544A-7EE6-4342-B048-85BDC9FD1C3A}</a:tableStyleId>
              </a:tblPr>
              <a:tblGrid>
                <a:gridCol w="3147767">
                  <a:extLst>
                    <a:ext uri="{9D8B030D-6E8A-4147-A177-3AD203B41FA5}">
                      <a16:colId xmlns:a16="http://schemas.microsoft.com/office/drawing/2014/main" val="3415881198"/>
                    </a:ext>
                  </a:extLst>
                </a:gridCol>
                <a:gridCol w="8274379">
                  <a:extLst>
                    <a:ext uri="{9D8B030D-6E8A-4147-A177-3AD203B41FA5}">
                      <a16:colId xmlns:a16="http://schemas.microsoft.com/office/drawing/2014/main" val="841375127"/>
                    </a:ext>
                  </a:extLst>
                </a:gridCol>
              </a:tblGrid>
              <a:tr h="392669">
                <a:tc>
                  <a:txBody>
                    <a:bodyPr/>
                    <a:lstStyle/>
                    <a:p>
                      <a:pPr marL="0" marR="0">
                        <a:spcBef>
                          <a:spcPts val="0"/>
                        </a:spcBef>
                        <a:spcAft>
                          <a:spcPts val="0"/>
                        </a:spcAft>
                      </a:pPr>
                      <a:r>
                        <a:rPr lang="en-US" sz="2000" b="1" dirty="0">
                          <a:effectLst/>
                        </a:rPr>
                        <a:t>HARMFUL DETOUR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R="182880" marT="54610" marB="5461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lnTlToBr w="12700" cmpd="sng">
                      <a:noFill/>
                      <a:prstDash val="solid"/>
                    </a:lnTlToBr>
                    <a:lnBlToTr w="12700" cmpd="sng">
                      <a:noFill/>
                      <a:prstDash val="solid"/>
                    </a:lnBlToTr>
                    <a:solidFill>
                      <a:srgbClr val="F4793D"/>
                    </a:solidFill>
                  </a:tcPr>
                </a:tc>
                <a:tc>
                  <a:txBody>
                    <a:bodyPr/>
                    <a:lstStyle/>
                    <a:p>
                      <a:pPr marL="0" marR="0">
                        <a:spcBef>
                          <a:spcPts val="0"/>
                        </a:spcBef>
                        <a:spcAft>
                          <a:spcPts val="0"/>
                        </a:spcAft>
                      </a:pPr>
                      <a:r>
                        <a:rPr lang="en-US" sz="2000" b="1" dirty="0">
                          <a:solidFill>
                            <a:schemeClr val="tx1"/>
                          </a:solidFill>
                          <a:effectLst/>
                        </a:rPr>
                        <a:t>HEALING REDIRECT                                </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82880" marR="182880" marT="54610" marB="5461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lnTlToBr w="12700" cmpd="sng">
                      <a:noFill/>
                      <a:prstDash val="solid"/>
                    </a:lnTlToBr>
                    <a:lnBlToTr w="12700" cmpd="sng">
                      <a:noFill/>
                      <a:prstDash val="solid"/>
                    </a:lnBlToTr>
                    <a:solidFill>
                      <a:srgbClr val="E1EAF7"/>
                    </a:solidFill>
                  </a:tcPr>
                </a:tc>
                <a:extLst>
                  <a:ext uri="{0D108BD9-81ED-4DB2-BD59-A6C34878D82A}">
                    <a16:rowId xmlns:a16="http://schemas.microsoft.com/office/drawing/2014/main" val="919558097"/>
                  </a:ext>
                </a:extLst>
              </a:tr>
              <a:tr h="1443722">
                <a:tc>
                  <a:txBody>
                    <a:bodyPr/>
                    <a:lstStyle/>
                    <a:p>
                      <a:pPr marL="0" marR="0">
                        <a:lnSpc>
                          <a:spcPct val="114000"/>
                        </a:lnSpc>
                        <a:spcBef>
                          <a:spcPts val="1800"/>
                        </a:spcBef>
                        <a:spcAft>
                          <a:spcPts val="1200"/>
                        </a:spcAft>
                      </a:pPr>
                      <a:r>
                        <a:rPr lang="en-US" sz="1400" b="0" dirty="0">
                          <a:solidFill>
                            <a:schemeClr val="tx1"/>
                          </a:solidFill>
                          <a:effectLst/>
                          <a:latin typeface="+mn-lt"/>
                        </a:rPr>
                        <a:t>If I don’t mean any harm, I can’t commit a microaggression.</a:t>
                      </a:r>
                      <a:endParaRPr lang="en-US" sz="1400" b="0" dirty="0">
                        <a:solidFill>
                          <a:schemeClr val="tx1"/>
                        </a:solidFill>
                        <a:effectLst/>
                        <a:latin typeface="+mn-lt"/>
                        <a:ea typeface="Times New Roman" panose="02020603050405020304" pitchFamily="18" charset="0"/>
                        <a:cs typeface="Times New Roman" panose="02020603050405020304" pitchFamily="18" charset="0"/>
                      </a:endParaRPr>
                    </a:p>
                  </a:txBody>
                  <a:tcPr marL="182880" marR="182880" marT="137160" marB="18288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lnTlToBr w="12700" cmpd="sng">
                      <a:noFill/>
                      <a:prstDash val="solid"/>
                    </a:lnTlToBr>
                    <a:lnBlToTr w="12700" cmpd="sng">
                      <a:noFill/>
                      <a:prstDash val="solid"/>
                    </a:lnBlToTr>
                    <a:solidFill>
                      <a:srgbClr val="FEF2EC"/>
                    </a:solidFill>
                  </a:tcPr>
                </a:tc>
                <a:tc>
                  <a:txBody>
                    <a:bodyPr/>
                    <a:lstStyle/>
                    <a:p>
                      <a:pPr marL="0" marR="0">
                        <a:lnSpc>
                          <a:spcPct val="114000"/>
                        </a:lnSpc>
                        <a:spcBef>
                          <a:spcPts val="1800"/>
                        </a:spcBef>
                        <a:spcAft>
                          <a:spcPts val="1200"/>
                        </a:spcAft>
                      </a:pPr>
                      <a:r>
                        <a:rPr lang="en-US" sz="1400" b="0" kern="1200" dirty="0">
                          <a:solidFill>
                            <a:schemeClr val="dk1"/>
                          </a:solidFill>
                          <a:effectLst/>
                          <a:latin typeface="+mn-lt"/>
                          <a:ea typeface="+mn-ea"/>
                          <a:cs typeface="Calibri" panose="020F0502020204030204" pitchFamily="34" charset="0"/>
                        </a:rPr>
                        <a:t>What defines microaggressions are their impact. They can be both intentional and unintentional, whether they are </a:t>
                      </a:r>
                      <a:r>
                        <a:rPr lang="en-US" sz="1400" b="0" kern="1200" dirty="0">
                          <a:solidFill>
                            <a:srgbClr val="F4793D"/>
                          </a:solidFill>
                          <a:effectLst/>
                          <a:latin typeface="+mn-lt"/>
                          <a:ea typeface="+mn-ea"/>
                          <a:cs typeface="Calibri" panose="020F0502020204030204" pitchFamily="34" charset="0"/>
                          <a:hlinkClick r:id="rId2">
                            <a:extLst>
                              <a:ext uri="{A12FA001-AC4F-418D-AE19-62706E023703}">
                                <ahyp:hlinkClr xmlns:ahyp="http://schemas.microsoft.com/office/drawing/2018/hyperlinkcolor" val="tx"/>
                              </a:ext>
                            </a:extLst>
                          </a:hlinkClick>
                        </a:rPr>
                        <a:t>verbal, behavioral or environmental</a:t>
                      </a:r>
                      <a:r>
                        <a:rPr lang="en-US" sz="1400" b="0" kern="1200" dirty="0">
                          <a:solidFill>
                            <a:schemeClr val="dk1"/>
                          </a:solidFill>
                          <a:effectLst/>
                          <a:latin typeface="+mn-lt"/>
                          <a:ea typeface="+mn-ea"/>
                          <a:cs typeface="Calibri" panose="020F0502020204030204" pitchFamily="34" charset="0"/>
                        </a:rPr>
                        <a:t> (e.g., a lack of representative diversity in library signage). While microaggressions occur between individuals, their origins and impact are more than personal. They are inseparable from the macro systems they reinforce. Because they are so deeply embedded in society, it can be difficult to recognize microaggressions without applying a systemic lens.</a:t>
                      </a:r>
                      <a:endParaRPr lang="en-US" sz="1400" b="0" dirty="0">
                        <a:solidFill>
                          <a:schemeClr val="tx1"/>
                        </a:solidFill>
                        <a:effectLst/>
                        <a:latin typeface="+mn-lt"/>
                        <a:ea typeface="Times New Roman" panose="02020603050405020304" pitchFamily="18" charset="0"/>
                        <a:cs typeface="Calibri" panose="020F0502020204030204" pitchFamily="34" charset="0"/>
                      </a:endParaRPr>
                    </a:p>
                  </a:txBody>
                  <a:tcPr marL="182880" marR="182880" marT="137160" marB="18288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lnTlToBr w="12700" cmpd="sng">
                      <a:noFill/>
                      <a:prstDash val="solid"/>
                    </a:lnTlToBr>
                    <a:lnBlToTr w="12700" cmpd="sng">
                      <a:noFill/>
                      <a:prstDash val="solid"/>
                    </a:lnBlToTr>
                    <a:solidFill>
                      <a:srgbClr val="F6F8FC"/>
                    </a:solidFill>
                  </a:tcPr>
                </a:tc>
                <a:extLst>
                  <a:ext uri="{0D108BD9-81ED-4DB2-BD59-A6C34878D82A}">
                    <a16:rowId xmlns:a16="http://schemas.microsoft.com/office/drawing/2014/main" val="1210578576"/>
                  </a:ext>
                </a:extLst>
              </a:tr>
              <a:tr h="1288432">
                <a:tc>
                  <a:txBody>
                    <a:bodyPr/>
                    <a:lstStyle/>
                    <a:p>
                      <a:pPr marL="0" marR="0">
                        <a:lnSpc>
                          <a:spcPct val="114000"/>
                        </a:lnSpc>
                        <a:spcBef>
                          <a:spcPts val="1800"/>
                        </a:spcBef>
                        <a:spcAft>
                          <a:spcPts val="1200"/>
                        </a:spcAft>
                      </a:pPr>
                      <a:r>
                        <a:rPr lang="en-US" sz="1400" b="0" dirty="0">
                          <a:solidFill>
                            <a:schemeClr val="tx1"/>
                          </a:solidFill>
                          <a:effectLst/>
                          <a:latin typeface="+mn-lt"/>
                        </a:rPr>
                        <a:t>They are called “micro” aggressions because they are insignificant. Talking about them is a sign of “victim mentality.”</a:t>
                      </a:r>
                      <a:endParaRPr lang="en-US" sz="1400" b="0" dirty="0">
                        <a:solidFill>
                          <a:schemeClr val="tx1"/>
                        </a:solidFill>
                        <a:effectLst/>
                        <a:latin typeface="+mn-lt"/>
                        <a:ea typeface="Times New Roman" panose="02020603050405020304" pitchFamily="18" charset="0"/>
                        <a:cs typeface="Times New Roman" panose="02020603050405020304" pitchFamily="18" charset="0"/>
                      </a:endParaRPr>
                    </a:p>
                  </a:txBody>
                  <a:tcPr marL="182880" marR="182880" marT="137160" marB="18288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lnTlToBr w="12700" cmpd="sng">
                      <a:noFill/>
                      <a:prstDash val="solid"/>
                    </a:lnTlToBr>
                    <a:lnBlToTr w="12700" cmpd="sng">
                      <a:noFill/>
                      <a:prstDash val="solid"/>
                    </a:lnBlToTr>
                    <a:solidFill>
                      <a:srgbClr val="FEF2EC"/>
                    </a:solidFill>
                  </a:tcPr>
                </a:tc>
                <a:tc>
                  <a:txBody>
                    <a:bodyPr/>
                    <a:lstStyle/>
                    <a:p>
                      <a:pPr marL="0" marR="0">
                        <a:lnSpc>
                          <a:spcPct val="114000"/>
                        </a:lnSpc>
                        <a:spcBef>
                          <a:spcPts val="1800"/>
                        </a:spcBef>
                        <a:spcAft>
                          <a:spcPts val="1200"/>
                        </a:spcAft>
                      </a:pPr>
                      <a:r>
                        <a:rPr lang="en-US" sz="1400" b="0" kern="1200" dirty="0">
                          <a:solidFill>
                            <a:schemeClr val="dk1"/>
                          </a:solidFill>
                          <a:effectLst/>
                          <a:latin typeface="+mn-lt"/>
                          <a:ea typeface="+mn-ea"/>
                          <a:cs typeface="Calibri" panose="020F0502020204030204" pitchFamily="34" charset="0"/>
                        </a:rPr>
                        <a:t>Microaggressions are often subtle, but </a:t>
                      </a:r>
                      <a:r>
                        <a:rPr lang="en-US" sz="1400" b="0" kern="1200" dirty="0">
                          <a:solidFill>
                            <a:srgbClr val="F4793D"/>
                          </a:solidFill>
                          <a:effectLst/>
                          <a:latin typeface="+mn-lt"/>
                          <a:ea typeface="+mn-ea"/>
                          <a:cs typeface="Calibri" panose="020F0502020204030204" pitchFamily="34" charset="0"/>
                          <a:hlinkClick r:id="rId3">
                            <a:extLst>
                              <a:ext uri="{A12FA001-AC4F-418D-AE19-62706E023703}">
                                <ahyp:hlinkClr xmlns:ahyp="http://schemas.microsoft.com/office/drawing/2018/hyperlinkcolor" val="tx"/>
                              </a:ext>
                            </a:extLst>
                          </a:hlinkClick>
                        </a:rPr>
                        <a:t>research shows</a:t>
                      </a:r>
                      <a:r>
                        <a:rPr lang="en-US" sz="1400" b="0" kern="1200" dirty="0">
                          <a:solidFill>
                            <a:schemeClr val="dk1"/>
                          </a:solidFill>
                          <a:effectLst/>
                          <a:latin typeface="+mn-lt"/>
                          <a:ea typeface="+mn-ea"/>
                          <a:cs typeface="Calibri" panose="020F0502020204030204" pitchFamily="34" charset="0"/>
                        </a:rPr>
                        <a:t> that their impact can be profound and just as harmful as more overt discrimination. While a single microaggression may be a slight event, they occur multiple times each day for many members of marginalized groups, causing serious long-term harm to physical and mental health and well-being.</a:t>
                      </a:r>
                      <a:endParaRPr lang="en-US" sz="1400" b="0" dirty="0">
                        <a:solidFill>
                          <a:schemeClr val="tx1"/>
                        </a:solidFill>
                        <a:effectLst/>
                        <a:latin typeface="+mn-lt"/>
                        <a:ea typeface="Times New Roman" panose="02020603050405020304" pitchFamily="18" charset="0"/>
                        <a:cs typeface="Calibri" panose="020F0502020204030204" pitchFamily="34" charset="0"/>
                      </a:endParaRPr>
                    </a:p>
                  </a:txBody>
                  <a:tcPr marL="182880" marR="182880" marT="137160" marB="18288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lnTlToBr w="12700" cmpd="sng">
                      <a:noFill/>
                      <a:prstDash val="solid"/>
                    </a:lnTlToBr>
                    <a:lnBlToTr w="12700" cmpd="sng">
                      <a:noFill/>
                      <a:prstDash val="solid"/>
                    </a:lnBlToTr>
                    <a:solidFill>
                      <a:srgbClr val="F6F8FC"/>
                    </a:solidFill>
                  </a:tcPr>
                </a:tc>
                <a:extLst>
                  <a:ext uri="{0D108BD9-81ED-4DB2-BD59-A6C34878D82A}">
                    <a16:rowId xmlns:a16="http://schemas.microsoft.com/office/drawing/2014/main" val="2570996740"/>
                  </a:ext>
                </a:extLst>
              </a:tr>
            </a:tbl>
          </a:graphicData>
        </a:graphic>
      </p:graphicFrame>
      <p:sp>
        <p:nvSpPr>
          <p:cNvPr id="7" name="Rectangle 1">
            <a:extLst>
              <a:ext uri="{FF2B5EF4-FFF2-40B4-BE49-F238E27FC236}">
                <a16:creationId xmlns:a16="http://schemas.microsoft.com/office/drawing/2014/main" id="{949F2CE7-F777-7445-88B6-E6C76C96FB81}"/>
              </a:ext>
            </a:extLst>
          </p:cNvPr>
          <p:cNvSpPr>
            <a:spLocks noChangeArrowheads="1"/>
          </p:cNvSpPr>
          <p:nvPr/>
        </p:nvSpPr>
        <p:spPr bwMode="auto">
          <a:xfrm>
            <a:off x="284500" y="487992"/>
            <a:ext cx="768436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6D5E87"/>
                </a:solidFill>
                <a:effectLst/>
                <a:ea typeface="Calibri" panose="020F0502020204030204" pitchFamily="34" charset="0"/>
                <a:cs typeface="Calibri" panose="020F0502020204030204" pitchFamily="34" charset="0"/>
              </a:rPr>
              <a:t>TRIGGER TERM</a:t>
            </a:r>
            <a:endParaRPr kumimoji="0" lang="en-US" altLang="en-US" sz="2000" b="0" i="0" u="none" strike="noStrike" cap="none" normalizeH="0" baseline="0" dirty="0">
              <a:ln>
                <a:noFill/>
              </a:ln>
              <a:solidFill>
                <a:srgbClr val="6D5E87"/>
              </a:solidFill>
              <a:effectLst/>
            </a:endParaRPr>
          </a:p>
          <a:p>
            <a:pPr eaLnBrk="0" fontAlgn="base" hangingPunct="0">
              <a:spcBef>
                <a:spcPct val="0"/>
              </a:spcBef>
              <a:spcAft>
                <a:spcPct val="0"/>
              </a:spcAft>
            </a:pPr>
            <a:r>
              <a:rPr lang="en-US" altLang="en-US" sz="4000" dirty="0">
                <a:ea typeface="Calibri" panose="020F0502020204030204" pitchFamily="34" charset="0"/>
                <a:cs typeface="Calibri" panose="020F0502020204030204" pitchFamily="34" charset="0"/>
              </a:rPr>
              <a:t>Microaggression</a:t>
            </a:r>
          </a:p>
        </p:txBody>
      </p:sp>
    </p:spTree>
    <p:extLst>
      <p:ext uri="{BB962C8B-B14F-4D97-AF65-F5344CB8AC3E}">
        <p14:creationId xmlns:p14="http://schemas.microsoft.com/office/powerpoint/2010/main" val="3405560869"/>
      </p:ext>
    </p:extLst>
  </p:cSld>
  <p:clrMapOvr>
    <a:masterClrMapping/>
  </p:clrMapOvr>
</p:sld>
</file>

<file path=ppt/theme/theme1.xml><?xml version="1.0" encoding="utf-8"?>
<a:theme xmlns:a="http://schemas.openxmlformats.org/drawingml/2006/main" name="1_Cover Slid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1291</TotalTime>
  <Words>185</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The Hand Light</vt:lpstr>
      <vt:lpstr>1_Cover Slide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Charting your library’s entrepreneurial ecosystem  The program will begin shortly.</dc:title>
  <dc:creator>Microsoft Office User</dc:creator>
  <cp:lastModifiedBy>Curtis Rogers</cp:lastModifiedBy>
  <cp:revision>83</cp:revision>
  <cp:lastPrinted>2019-06-23T14:09:03Z</cp:lastPrinted>
  <dcterms:created xsi:type="dcterms:W3CDTF">2019-05-17T19:16:43Z</dcterms:created>
  <dcterms:modified xsi:type="dcterms:W3CDTF">2021-08-19T18:11:16Z</dcterms:modified>
</cp:coreProperties>
</file>