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058400" cy="7772400"/>
  <p:notesSz cx="10058400" cy="7772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73100" y="1139697"/>
            <a:ext cx="8712200" cy="422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5800" y="1743710"/>
            <a:ext cx="8694420" cy="32219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urbanlibraries.org/healing-redirects" TargetMode="External"/><Relationship Id="rId3" Type="http://schemas.openxmlformats.org/officeDocument/2006/relationships/image" Target="../media/image1.png"/><Relationship Id="rId4" Type="http://schemas.openxmlformats.org/officeDocument/2006/relationships/hyperlink" Target="https://www.who.int/data/gho/data/indicators/indicators-index" TargetMode="External"/><Relationship Id="rId5" Type="http://schemas.openxmlformats.org/officeDocument/2006/relationships/hyperlink" Target="http://uis.unesco.org/en/topic/equity-education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1145" y="6535623"/>
            <a:ext cx="4036695" cy="782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9525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Trigger Terms:</a:t>
            </a:r>
            <a:r>
              <a:rPr dirty="0" sz="1400" spc="-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Harmful</a:t>
            </a:r>
            <a:r>
              <a:rPr dirty="0" sz="1400" spc="-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Detours</a:t>
            </a:r>
            <a:r>
              <a:rPr dirty="0" sz="1400" spc="1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and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Healing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Redirects</a:t>
            </a:r>
            <a:endParaRPr sz="140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  <a:spcBef>
                <a:spcPts val="35"/>
              </a:spcBef>
            </a:pPr>
            <a:r>
              <a:rPr dirty="0" sz="1200" spc="-5">
                <a:latin typeface="Calibri"/>
                <a:cs typeface="Calibri"/>
              </a:rPr>
              <a:t>©2021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Urban Libraries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Council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▪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Last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Updated: 8/24/21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900">
              <a:latin typeface="Calibri"/>
              <a:cs typeface="Calibri"/>
            </a:endParaRPr>
          </a:p>
          <a:p>
            <a:pPr algn="r" marR="6350">
              <a:lnSpc>
                <a:spcPct val="100000"/>
              </a:lnSpc>
            </a:pPr>
            <a:r>
              <a:rPr dirty="0" sz="1200" spc="-5" i="1">
                <a:latin typeface="Calibri"/>
                <a:cs typeface="Calibri"/>
              </a:rPr>
              <a:t>Learn</a:t>
            </a:r>
            <a:r>
              <a:rPr dirty="0" sz="1200" spc="10" i="1">
                <a:latin typeface="Calibri"/>
                <a:cs typeface="Calibri"/>
              </a:rPr>
              <a:t> </a:t>
            </a:r>
            <a:r>
              <a:rPr dirty="0" sz="1200" spc="-5" i="1">
                <a:latin typeface="Calibri"/>
                <a:cs typeface="Calibri"/>
              </a:rPr>
              <a:t>more</a:t>
            </a:r>
            <a:r>
              <a:rPr dirty="0" sz="1200" spc="15" i="1">
                <a:latin typeface="Calibri"/>
                <a:cs typeface="Calibri"/>
              </a:rPr>
              <a:t> </a:t>
            </a:r>
            <a:r>
              <a:rPr dirty="0" sz="1200" spc="-5" i="1">
                <a:latin typeface="Calibri"/>
                <a:cs typeface="Calibri"/>
              </a:rPr>
              <a:t>at</a:t>
            </a:r>
            <a:r>
              <a:rPr dirty="0" sz="1200" spc="30" i="1">
                <a:latin typeface="Calibri"/>
                <a:cs typeface="Calibri"/>
              </a:rPr>
              <a:t> </a:t>
            </a:r>
            <a:r>
              <a:rPr dirty="0" u="sng" sz="1200" spc="-5" i="1">
                <a:uFill>
                  <a:solidFill>
                    <a:srgbClr val="F4793C"/>
                  </a:solidFill>
                </a:uFill>
                <a:latin typeface="Calibri"/>
                <a:cs typeface="Calibri"/>
                <a:hlinkClick r:id="rId2"/>
              </a:rPr>
              <a:t>urbanlibraries.org/healing-redirects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5800" y="6524676"/>
            <a:ext cx="1486535" cy="74358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685800" y="6339840"/>
            <a:ext cx="8663305" cy="45085"/>
          </a:xfrm>
          <a:custGeom>
            <a:avLst/>
            <a:gdLst/>
            <a:ahLst/>
            <a:cxnLst/>
            <a:rect l="l" t="t" r="r" b="b"/>
            <a:pathLst>
              <a:path w="8663305" h="45085">
                <a:moveTo>
                  <a:pt x="8663305" y="0"/>
                </a:moveTo>
                <a:lnTo>
                  <a:pt x="0" y="0"/>
                </a:lnTo>
                <a:lnTo>
                  <a:pt x="0" y="45085"/>
                </a:lnTo>
                <a:lnTo>
                  <a:pt x="8663305" y="45085"/>
                </a:lnTo>
                <a:lnTo>
                  <a:pt x="8663305" y="0"/>
                </a:lnTo>
                <a:close/>
              </a:path>
            </a:pathLst>
          </a:custGeom>
          <a:solidFill>
            <a:srgbClr val="6C5E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73100" y="892810"/>
            <a:ext cx="11474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6C5E86"/>
                </a:solidFill>
                <a:latin typeface="Calibri"/>
                <a:cs typeface="Calibri"/>
              </a:rPr>
              <a:t>TRIGGER</a:t>
            </a:r>
            <a:r>
              <a:rPr dirty="0" sz="1400" spc="-50" b="1">
                <a:solidFill>
                  <a:srgbClr val="6C5E86"/>
                </a:solidFill>
                <a:latin typeface="Calibri"/>
                <a:cs typeface="Calibri"/>
              </a:rPr>
              <a:t> </a:t>
            </a:r>
            <a:r>
              <a:rPr dirty="0" sz="1400" spc="-5" b="1">
                <a:solidFill>
                  <a:srgbClr val="6C5E86"/>
                </a:solidFill>
                <a:latin typeface="Calibri"/>
                <a:cs typeface="Calibri"/>
              </a:rPr>
              <a:t>TERM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73100" y="1139697"/>
            <a:ext cx="870585" cy="4222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Equity</a:t>
            </a: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85800" y="1743710"/>
          <a:ext cx="8694420" cy="32219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69160"/>
                <a:gridCol w="6516370"/>
              </a:tblGrid>
              <a:tr h="368300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HARMFUL</a:t>
                      </a:r>
                      <a:r>
                        <a:rPr dirty="0" sz="1400" spc="-3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DETOUR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6731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rgbClr val="F4793C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HEALING</a:t>
                      </a:r>
                      <a:r>
                        <a:rPr dirty="0" sz="14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REDIRECT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6731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rgbClr val="E0EAF7"/>
                    </a:solidFill>
                  </a:tcPr>
                </a:tc>
              </a:tr>
              <a:tr h="895985">
                <a:tc>
                  <a:txBody>
                    <a:bodyPr/>
                    <a:lstStyle/>
                    <a:p>
                      <a:pPr algn="just" marL="100330" marR="172720">
                        <a:lnSpc>
                          <a:spcPct val="101800"/>
                        </a:lnSpc>
                        <a:spcBef>
                          <a:spcPts val="515"/>
                        </a:spcBef>
                      </a:pPr>
                      <a:r>
                        <a:rPr dirty="0" sz="1200" spc="-5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“Equity” </a:t>
                      </a:r>
                      <a:r>
                        <a:rPr dirty="0" sz="120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is </a:t>
                      </a:r>
                      <a:r>
                        <a:rPr dirty="0" sz="1200" spc="-5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just another </a:t>
                      </a:r>
                      <a:r>
                        <a:rPr dirty="0" sz="120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way to </a:t>
                      </a:r>
                      <a:r>
                        <a:rPr dirty="0" sz="1200" spc="-26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say “equality.” Equity </a:t>
                      </a:r>
                      <a:r>
                        <a:rPr dirty="0" sz="120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is </a:t>
                      </a:r>
                      <a:r>
                        <a:rPr dirty="0" sz="1200" spc="-5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about </a:t>
                      </a:r>
                      <a:r>
                        <a:rPr dirty="0" sz="120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treating</a:t>
                      </a:r>
                      <a:r>
                        <a:rPr dirty="0" sz="1200" spc="-25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everyone</a:t>
                      </a:r>
                      <a:r>
                        <a:rPr dirty="0" sz="1200" spc="-2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the same.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65404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rgbClr val="FDF1EB"/>
                    </a:solidFill>
                  </a:tcPr>
                </a:tc>
                <a:tc>
                  <a:txBody>
                    <a:bodyPr/>
                    <a:lstStyle/>
                    <a:p>
                      <a:pPr marL="100330" marR="186055">
                        <a:lnSpc>
                          <a:spcPct val="102000"/>
                        </a:lnSpc>
                        <a:spcBef>
                          <a:spcPts val="509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Equality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equity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represent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two</a:t>
                      </a:r>
                      <a:r>
                        <a:rPr dirty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distinct</a:t>
                      </a:r>
                      <a:r>
                        <a:rPr dirty="0" sz="12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goals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for</a:t>
                      </a:r>
                      <a:r>
                        <a:rPr dirty="0" sz="12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building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a fair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just society.</a:t>
                      </a:r>
                      <a:r>
                        <a:rPr dirty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Equality</a:t>
                      </a:r>
                      <a:r>
                        <a:rPr dirty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is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about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 ensuring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everyone receives</a:t>
                      </a:r>
                      <a:r>
                        <a:rPr dirty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12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 i="1">
                          <a:latin typeface="Calibri"/>
                          <a:cs typeface="Calibri"/>
                        </a:rPr>
                        <a:t>same</a:t>
                      </a:r>
                      <a:r>
                        <a:rPr dirty="0" sz="1200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treatment, resources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opportunities.</a:t>
                      </a:r>
                      <a:r>
                        <a:rPr dirty="0" sz="12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Equity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is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about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promoting equal</a:t>
                      </a:r>
                      <a:r>
                        <a:rPr dirty="0" sz="12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 i="1">
                          <a:latin typeface="Calibri"/>
                          <a:cs typeface="Calibri"/>
                        </a:rPr>
                        <a:t>outcomes</a:t>
                      </a:r>
                      <a:r>
                        <a:rPr dirty="0" sz="1200" spc="20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for</a:t>
                      </a:r>
                      <a:r>
                        <a:rPr dirty="0" sz="12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social</a:t>
                      </a:r>
                      <a:r>
                        <a:rPr dirty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groups</a:t>
                      </a:r>
                      <a:r>
                        <a:rPr dirty="0" sz="12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by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proportionally</a:t>
                      </a:r>
                      <a:r>
                        <a:rPr dirty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addressing differences</a:t>
                      </a:r>
                      <a:r>
                        <a:rPr dirty="0" sz="12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needs,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while </a:t>
                      </a:r>
                      <a:r>
                        <a:rPr dirty="0" sz="1200" spc="-25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also</a:t>
                      </a:r>
                      <a:r>
                        <a:rPr dirty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dismantling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unjust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systems that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create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those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differences.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64769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rgbClr val="F6F8FB"/>
                    </a:solidFill>
                  </a:tcPr>
                </a:tc>
              </a:tr>
              <a:tr h="947419">
                <a:tc>
                  <a:txBody>
                    <a:bodyPr/>
                    <a:lstStyle/>
                    <a:p>
                      <a:pPr marL="100330" marR="148590">
                        <a:lnSpc>
                          <a:spcPct val="101699"/>
                        </a:lnSpc>
                        <a:spcBef>
                          <a:spcPts val="525"/>
                        </a:spcBef>
                      </a:pPr>
                      <a:r>
                        <a:rPr dirty="0" sz="1200" spc="-5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Equity</a:t>
                      </a:r>
                      <a:r>
                        <a:rPr dirty="0" sz="120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20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equality</a:t>
                      </a:r>
                      <a:r>
                        <a:rPr dirty="0" sz="120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are </a:t>
                      </a:r>
                      <a:r>
                        <a:rPr dirty="0" sz="120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opposite concepts. </a:t>
                      </a:r>
                      <a:r>
                        <a:rPr dirty="0" sz="1200" spc="-1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Equity </a:t>
                      </a:r>
                      <a:r>
                        <a:rPr dirty="0" sz="120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is an </a:t>
                      </a:r>
                      <a:r>
                        <a:rPr dirty="0" sz="1200" spc="-26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attack</a:t>
                      </a:r>
                      <a:r>
                        <a:rPr dirty="0" sz="1200" spc="-1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on</a:t>
                      </a:r>
                      <a:r>
                        <a:rPr dirty="0" sz="120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our</a:t>
                      </a:r>
                      <a:r>
                        <a:rPr dirty="0" sz="120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society’s </a:t>
                      </a:r>
                      <a:r>
                        <a:rPr dirty="0" sz="120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commitment</a:t>
                      </a:r>
                      <a:r>
                        <a:rPr dirty="0" sz="1200" spc="-1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200" spc="-15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equality.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66675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rgbClr val="FDF1EB"/>
                    </a:solidFill>
                  </a:tcPr>
                </a:tc>
                <a:tc>
                  <a:txBody>
                    <a:bodyPr/>
                    <a:lstStyle/>
                    <a:p>
                      <a:pPr marL="100330" marR="308610">
                        <a:lnSpc>
                          <a:spcPct val="101699"/>
                        </a:lnSpc>
                        <a:spcBef>
                          <a:spcPts val="525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Equity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equality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are</a:t>
                      </a:r>
                      <a:r>
                        <a:rPr dirty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not</a:t>
                      </a:r>
                      <a:r>
                        <a:rPr dirty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opposing.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Though</a:t>
                      </a:r>
                      <a:r>
                        <a:rPr dirty="0" sz="12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 i="1">
                          <a:latin typeface="Calibri"/>
                          <a:cs typeface="Calibri"/>
                        </a:rPr>
                        <a:t>fostering</a:t>
                      </a:r>
                      <a:r>
                        <a:rPr dirty="0" sz="1200" spc="5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equity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requires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treating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groups</a:t>
                      </a:r>
                      <a:r>
                        <a:rPr dirty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differently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based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on</a:t>
                      </a:r>
                      <a:r>
                        <a:rPr dirty="0" sz="12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societal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advantages</a:t>
                      </a:r>
                      <a:r>
                        <a:rPr dirty="0" sz="12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or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disadvantages,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 i="1">
                          <a:latin typeface="Calibri"/>
                          <a:cs typeface="Calibri"/>
                        </a:rPr>
                        <a:t>achieving</a:t>
                      </a:r>
                      <a:r>
                        <a:rPr dirty="0" sz="1200" spc="5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equity</a:t>
                      </a:r>
                      <a:r>
                        <a:rPr dirty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results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in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2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level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playing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field.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12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a </a:t>
                      </a:r>
                      <a:r>
                        <a:rPr dirty="0" sz="1200" spc="-25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truly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just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world,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equity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 opportunities, resources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 treatment</a:t>
                      </a:r>
                      <a:r>
                        <a:rPr dirty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will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lead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to</a:t>
                      </a:r>
                      <a:r>
                        <a:rPr dirty="0" sz="12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equality for</a:t>
                      </a:r>
                      <a:r>
                        <a:rPr dirty="0" sz="12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all.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66675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rgbClr val="F6F8FB"/>
                    </a:solidFill>
                  </a:tcPr>
                </a:tc>
              </a:tr>
              <a:tr h="1010285">
                <a:tc>
                  <a:txBody>
                    <a:bodyPr/>
                    <a:lstStyle/>
                    <a:p>
                      <a:pPr algn="just" marL="100330" marR="556895">
                        <a:lnSpc>
                          <a:spcPct val="101699"/>
                        </a:lnSpc>
                        <a:spcBef>
                          <a:spcPts val="515"/>
                        </a:spcBef>
                      </a:pPr>
                      <a:r>
                        <a:rPr dirty="0" sz="1200" spc="-5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“Equity” </a:t>
                      </a:r>
                      <a:r>
                        <a:rPr dirty="0" sz="120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is </a:t>
                      </a:r>
                      <a:r>
                        <a:rPr dirty="0" sz="1200" spc="-5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just </a:t>
                      </a:r>
                      <a:r>
                        <a:rPr dirty="0" sz="120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a </a:t>
                      </a:r>
                      <a:r>
                        <a:rPr dirty="0" sz="1200" spc="-5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trendy </a:t>
                      </a:r>
                      <a:r>
                        <a:rPr dirty="0" sz="120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buzzword without </a:t>
                      </a:r>
                      <a:r>
                        <a:rPr dirty="0" sz="120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a </a:t>
                      </a:r>
                      <a:r>
                        <a:rPr dirty="0" sz="1200" spc="-5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real </a:t>
                      </a:r>
                      <a:r>
                        <a:rPr dirty="0" sz="1200" spc="-26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solidFill>
                            <a:srgbClr val="202020"/>
                          </a:solidFill>
                          <a:latin typeface="Calibri"/>
                          <a:cs typeface="Calibri"/>
                        </a:rPr>
                        <a:t>meaning.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65405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rgbClr val="FDF1EB"/>
                    </a:solidFill>
                  </a:tcPr>
                </a:tc>
                <a:tc>
                  <a:txBody>
                    <a:bodyPr/>
                    <a:lstStyle/>
                    <a:p>
                      <a:pPr marL="100330" marR="142240">
                        <a:lnSpc>
                          <a:spcPct val="101699"/>
                        </a:lnSpc>
                        <a:spcBef>
                          <a:spcPts val="515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Equity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defines</a:t>
                      </a:r>
                      <a:r>
                        <a:rPr dirty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fairness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in terms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outcomes for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different</a:t>
                      </a:r>
                      <a:r>
                        <a:rPr dirty="0" sz="12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social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groups.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This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focus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on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results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makes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it </a:t>
                      </a:r>
                      <a:r>
                        <a:rPr dirty="0" sz="1200" spc="-25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not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only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possible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but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critical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measure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2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identify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inequity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concrete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terms.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By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 tracking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key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metrics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over time,</a:t>
                      </a:r>
                      <a:r>
                        <a:rPr dirty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leaders</a:t>
                      </a:r>
                      <a:r>
                        <a:rPr dirty="0" sz="12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in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numerous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sectors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–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such</a:t>
                      </a:r>
                      <a:r>
                        <a:rPr dirty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as </a:t>
                      </a:r>
                      <a:r>
                        <a:rPr dirty="0" u="sng" sz="1200" spc="-5">
                          <a:solidFill>
                            <a:srgbClr val="0462C1"/>
                          </a:solidFill>
                          <a:uFill>
                            <a:solidFill>
                              <a:srgbClr val="0462C1"/>
                            </a:solidFill>
                          </a:uFill>
                          <a:latin typeface="Calibri"/>
                          <a:cs typeface="Calibri"/>
                          <a:hlinkClick r:id="rId4"/>
                        </a:rPr>
                        <a:t>health</a:t>
                      </a:r>
                      <a:r>
                        <a:rPr dirty="0" sz="1200">
                          <a:solidFill>
                            <a:srgbClr val="0462C1"/>
                          </a:solidFill>
                          <a:latin typeface="Calibri"/>
                          <a:cs typeface="Calibri"/>
                          <a:hlinkClick r:id="rId4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sng" sz="1200" spc="-5">
                          <a:solidFill>
                            <a:srgbClr val="0462C1"/>
                          </a:solidFill>
                          <a:uFill>
                            <a:solidFill>
                              <a:srgbClr val="0462C1"/>
                            </a:solidFill>
                          </a:uFill>
                          <a:latin typeface="Calibri"/>
                          <a:cs typeface="Calibri"/>
                          <a:hlinkClick r:id="rId5"/>
                        </a:rPr>
                        <a:t>education</a:t>
                      </a:r>
                      <a:r>
                        <a:rPr dirty="0" sz="1200" spc="20">
                          <a:solidFill>
                            <a:srgbClr val="0462C1"/>
                          </a:solidFill>
                          <a:latin typeface="Calibri"/>
                          <a:cs typeface="Calibri"/>
                          <a:hlinkClick r:id="rId5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– are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 leveraging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the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power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data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 build evidence-based</a:t>
                      </a:r>
                      <a:r>
                        <a:rPr dirty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solutions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for</a:t>
                      </a:r>
                      <a:r>
                        <a:rPr dirty="0" sz="12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surfacing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addressing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equity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barriers.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65405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rgbClr val="F6F8F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2021-12-01T14:31:26Z</dcterms:created>
  <dcterms:modified xsi:type="dcterms:W3CDTF">2021-12-01T14:31:26Z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2021-10-18T00:00:00Z</vt:filetime>
  </property>
  <property fmtid="{D5CDD505-2E9C-101B-9397-08002B2CF9AE}" pid="3" name="Creator">
    <vt:lpwstr>Microsoft® Word 2019</vt:lpwstr>
  </property>
  <property fmtid="{D5CDD505-2E9C-101B-9397-08002B2CF9AE}" pid="4" name="LastSaved">
    <vt:filetime>2021-12-01T00:00:00Z</vt:filetime>
  </property>
</Properties>
</file>