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Lst>
  <p:notesMasterIdLst>
    <p:notesMasterId r:id="rId3"/>
  </p:notesMasterIdLst>
  <p:sldIdLst>
    <p:sldId id="74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793D"/>
    <a:srgbClr val="6D5E87"/>
    <a:srgbClr val="F6F8FC"/>
    <a:srgbClr val="E1EAF7"/>
    <a:srgbClr val="FEF2EC"/>
    <a:srgbClr val="E9E6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24"/>
    <p:restoredTop sz="94647"/>
  </p:normalViewPr>
  <p:slideViewPr>
    <p:cSldViewPr snapToGrid="0" snapToObjects="1">
      <p:cViewPr varScale="1">
        <p:scale>
          <a:sx n="78" d="100"/>
          <a:sy n="78" d="100"/>
        </p:scale>
        <p:origin x="979" y="5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FEB230-D15F-D945-AD92-63C82BEAFD52}" type="datetimeFigureOut">
              <a:rPr lang="en-US" smtClean="0"/>
              <a:t>8/19/2021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8ACB7-EB87-FE4F-8BFC-8242F75B3CBC}" type="slidenum">
              <a:rPr lang="en-US" smtClean="0"/>
              <a:t>‹#›</a:t>
            </a:fld>
            <a:endParaRPr lang="en-US"/>
          </a:p>
        </p:txBody>
      </p:sp>
    </p:spTree>
    <p:extLst>
      <p:ext uri="{BB962C8B-B14F-4D97-AF65-F5344CB8AC3E}">
        <p14:creationId xmlns:p14="http://schemas.microsoft.com/office/powerpoint/2010/main" val="4229850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824949" y="1351050"/>
            <a:ext cx="10515600" cy="1293539"/>
          </a:xfrm>
          <a:prstGeom prst="rect">
            <a:avLst/>
          </a:prstGeom>
        </p:spPr>
        <p:txBody>
          <a:bodyPr anchor="t"/>
          <a:lstStyle>
            <a:lvl1pPr marL="0" indent="0">
              <a:lnSpc>
                <a:spcPct val="100000"/>
              </a:lnSpc>
              <a:buFontTx/>
              <a:buNone/>
              <a:defRPr sz="3500" b="1" cap="all" baseline="0">
                <a:solidFill>
                  <a:srgbClr val="5F5F5F"/>
                </a:solidFill>
                <a:latin typeface="+mn-lt"/>
                <a:ea typeface="Arial" charset="0"/>
                <a:cs typeface="Arial" charset="0"/>
              </a:defRPr>
            </a:lvl1pPr>
          </a:lstStyle>
          <a:p>
            <a:pPr lvl="0"/>
            <a:r>
              <a:rPr lang="en-US" dirty="0"/>
              <a:t>Click to edit Master </a:t>
            </a:r>
            <a:br>
              <a:rPr lang="en-US" dirty="0"/>
            </a:br>
            <a:r>
              <a:rPr lang="en-US" dirty="0"/>
              <a:t>text style</a:t>
            </a:r>
          </a:p>
        </p:txBody>
      </p:sp>
    </p:spTree>
    <p:extLst>
      <p:ext uri="{BB962C8B-B14F-4D97-AF65-F5344CB8AC3E}">
        <p14:creationId xmlns:p14="http://schemas.microsoft.com/office/powerpoint/2010/main" val="13478853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https://www.urbanlibraries.org/healing-redirects" TargetMode="Externa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alphaModFix amt="10000"/>
            <a:lum/>
          </a:blip>
          <a:srcRect/>
          <a:stretch>
            <a:fillRect/>
          </a:stretch>
        </a:blip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F60AC07-6003-4624-9F22-AD421DD045A5}"/>
              </a:ext>
            </a:extLst>
          </p:cNvPr>
          <p:cNvSpPr/>
          <p:nvPr userDrawn="1"/>
        </p:nvSpPr>
        <p:spPr>
          <a:xfrm>
            <a:off x="8371002" y="6240545"/>
            <a:ext cx="3438986" cy="339891"/>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pic>
        <p:nvPicPr>
          <p:cNvPr id="5" name="Picture 4">
            <a:extLst>
              <a:ext uri="{FF2B5EF4-FFF2-40B4-BE49-F238E27FC236}">
                <a16:creationId xmlns:a16="http://schemas.microsoft.com/office/drawing/2014/main" id="{C8783EC6-374F-CF48-9A72-638DB927BD27}"/>
              </a:ext>
            </a:extLst>
          </p:cNvPr>
          <p:cNvPicPr>
            <a:picLocks noChangeAspect="1"/>
          </p:cNvPicPr>
          <p:nvPr userDrawn="1"/>
        </p:nvPicPr>
        <p:blipFill>
          <a:blip r:embed="rId4"/>
          <a:stretch>
            <a:fillRect/>
          </a:stretch>
        </p:blipFill>
        <p:spPr>
          <a:xfrm>
            <a:off x="9892716" y="354875"/>
            <a:ext cx="1917273" cy="958637"/>
          </a:xfrm>
          <a:prstGeom prst="rect">
            <a:avLst/>
          </a:prstGeom>
        </p:spPr>
      </p:pic>
      <p:cxnSp>
        <p:nvCxnSpPr>
          <p:cNvPr id="11" name="Straight Connector 10">
            <a:extLst>
              <a:ext uri="{FF2B5EF4-FFF2-40B4-BE49-F238E27FC236}">
                <a16:creationId xmlns:a16="http://schemas.microsoft.com/office/drawing/2014/main" id="{3D73B285-5D62-4C8C-8D31-DF32D1FB8432}"/>
              </a:ext>
            </a:extLst>
          </p:cNvPr>
          <p:cNvCxnSpPr>
            <a:cxnSpLocks/>
          </p:cNvCxnSpPr>
          <p:nvPr userDrawn="1"/>
        </p:nvCxnSpPr>
        <p:spPr>
          <a:xfrm>
            <a:off x="386499" y="6240545"/>
            <a:ext cx="11395209"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9956977-EC41-441B-B15E-F784D6442D63}"/>
              </a:ext>
            </a:extLst>
          </p:cNvPr>
          <p:cNvSpPr txBox="1"/>
          <p:nvPr userDrawn="1"/>
        </p:nvSpPr>
        <p:spPr>
          <a:xfrm>
            <a:off x="296944" y="6275161"/>
            <a:ext cx="11513045" cy="276999"/>
          </a:xfrm>
          <a:prstGeom prst="rect">
            <a:avLst/>
          </a:prstGeom>
          <a:noFill/>
        </p:spPr>
        <p:txBody>
          <a:bodyPr wrap="square">
            <a:spAutoFit/>
          </a:bodyPr>
          <a:lstStyle/>
          <a:p>
            <a:pPr algn="l"/>
            <a:r>
              <a:rPr lang="en-US" sz="1200" b="0" i="0" kern="1400" baseline="0" dirty="0">
                <a:solidFill>
                  <a:schemeClr val="bg2">
                    <a:lumMod val="25000"/>
                  </a:schemeClr>
                </a:solidFill>
                <a:effectLst/>
                <a:latin typeface="Calibri" panose="020F0502020204030204" pitchFamily="34" charset="0"/>
              </a:rPr>
              <a:t>Trigger Terms: Harmful Detours and Healing Redirects </a:t>
            </a:r>
            <a:r>
              <a:rPr lang="en-US" sz="1200" b="0" i="0" kern="1400" baseline="0" dirty="0">
                <a:solidFill>
                  <a:schemeClr val="bg2">
                    <a:lumMod val="25000"/>
                  </a:schemeClr>
                </a:solidFill>
                <a:effectLst/>
                <a:latin typeface="The Hand Light" panose="03070302030502020204" pitchFamily="66" charset="0"/>
              </a:rPr>
              <a:t>▪ </a:t>
            </a:r>
            <a:r>
              <a:rPr lang="en-US" sz="1200" b="0" i="0" kern="1400" baseline="0" dirty="0">
                <a:solidFill>
                  <a:schemeClr val="bg2">
                    <a:lumMod val="25000"/>
                  </a:schemeClr>
                </a:solidFill>
                <a:effectLst/>
                <a:latin typeface="Calibri" panose="020F0502020204030204" pitchFamily="34" charset="0"/>
              </a:rPr>
              <a:t>©2021 Urban Libraries Council </a:t>
            </a:r>
            <a:r>
              <a:rPr lang="en-US" sz="1200" b="0" i="0" kern="1400" baseline="0" dirty="0">
                <a:solidFill>
                  <a:schemeClr val="bg2">
                    <a:lumMod val="25000"/>
                  </a:schemeClr>
                </a:solidFill>
                <a:effectLst/>
                <a:latin typeface="The Hand Light" panose="03070302030502020204" pitchFamily="66" charset="0"/>
              </a:rPr>
              <a:t>▪ </a:t>
            </a:r>
            <a:r>
              <a:rPr lang="en-US" sz="1200" b="0" i="0" kern="1400" baseline="0" dirty="0">
                <a:solidFill>
                  <a:schemeClr val="bg2">
                    <a:lumMod val="25000"/>
                  </a:schemeClr>
                </a:solidFill>
                <a:effectLst/>
                <a:latin typeface="Calibri" panose="020F0502020204030204" pitchFamily="34" charset="0"/>
              </a:rPr>
              <a:t>Last Updated: 8/19/21                                 </a:t>
            </a:r>
            <a:r>
              <a:rPr lang="en-US" sz="1200" b="1" i="1" kern="1400" baseline="0" dirty="0">
                <a:solidFill>
                  <a:schemeClr val="bg1"/>
                </a:solidFill>
                <a:effectLst/>
                <a:latin typeface="Calibri" panose="020F0502020204030204" pitchFamily="34" charset="0"/>
              </a:rPr>
              <a:t>Learn more at </a:t>
            </a:r>
            <a:r>
              <a:rPr lang="en-US" sz="1200" b="1" i="1" kern="1400" baseline="0" dirty="0">
                <a:solidFill>
                  <a:schemeClr val="bg1"/>
                </a:solidFill>
                <a:effectLst/>
                <a:latin typeface="Calibri" panose="020F0502020204030204" pitchFamily="34" charset="0"/>
                <a:hlinkClick r:id="rId5">
                  <a:extLst>
                    <a:ext uri="{A12FA001-AC4F-418D-AE19-62706E023703}">
                      <ahyp:hlinkClr xmlns:ahyp="http://schemas.microsoft.com/office/drawing/2018/hyperlinkcolor" val="tx"/>
                    </a:ext>
                  </a:extLst>
                </a:hlinkClick>
              </a:rPr>
              <a:t>urbanlibraries.org/healing-redirects</a:t>
            </a:r>
            <a:endParaRPr lang="en-US" sz="1200" b="1" i="1" kern="1400" baseline="0" dirty="0">
              <a:solidFill>
                <a:schemeClr val="bg1"/>
              </a:solidFill>
            </a:endParaRPr>
          </a:p>
        </p:txBody>
      </p:sp>
    </p:spTree>
    <p:extLst>
      <p:ext uri="{BB962C8B-B14F-4D97-AF65-F5344CB8AC3E}">
        <p14:creationId xmlns:p14="http://schemas.microsoft.com/office/powerpoint/2010/main" val="2389367947"/>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914305"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77" indent="-228577" algn="l" defTabSz="914305"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729" indent="-228577" algn="l" defTabSz="914305"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2" indent="-228577" algn="l" defTabSz="91430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34"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87"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0"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492"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45"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797" indent="-228577" algn="l" defTabSz="91430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05" rtl="0" eaLnBrk="1" latinLnBrk="0" hangingPunct="1">
        <a:defRPr sz="1800" kern="1200">
          <a:solidFill>
            <a:schemeClr val="tx1"/>
          </a:solidFill>
          <a:latin typeface="+mn-lt"/>
          <a:ea typeface="+mn-ea"/>
          <a:cs typeface="+mn-cs"/>
        </a:defRPr>
      </a:lvl1pPr>
      <a:lvl2pPr marL="457153"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8"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5"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0" algn="l" defTabSz="91430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FF517BD-A093-FE4E-AED1-84BBEC86CDE8}"/>
              </a:ext>
            </a:extLst>
          </p:cNvPr>
          <p:cNvGraphicFramePr>
            <a:graphicFrameLocks noGrp="1"/>
          </p:cNvGraphicFramePr>
          <p:nvPr>
            <p:extLst>
              <p:ext uri="{D42A27DB-BD31-4B8C-83A1-F6EECF244321}">
                <p14:modId xmlns:p14="http://schemas.microsoft.com/office/powerpoint/2010/main" val="1248123340"/>
              </p:ext>
            </p:extLst>
          </p:nvPr>
        </p:nvGraphicFramePr>
        <p:xfrm>
          <a:off x="380213" y="1889629"/>
          <a:ext cx="11422146" cy="3962442"/>
        </p:xfrm>
        <a:graphic>
          <a:graphicData uri="http://schemas.openxmlformats.org/drawingml/2006/table">
            <a:tbl>
              <a:tblPr firstRow="1" firstCol="1" bandRow="1">
                <a:solidFill>
                  <a:srgbClr val="F4793D"/>
                </a:solidFill>
                <a:tableStyleId>{5C22544A-7EE6-4342-B048-85BDC9FD1C3A}</a:tableStyleId>
              </a:tblPr>
              <a:tblGrid>
                <a:gridCol w="3147767">
                  <a:extLst>
                    <a:ext uri="{9D8B030D-6E8A-4147-A177-3AD203B41FA5}">
                      <a16:colId xmlns:a16="http://schemas.microsoft.com/office/drawing/2014/main" val="3415881198"/>
                    </a:ext>
                  </a:extLst>
                </a:gridCol>
                <a:gridCol w="8274379">
                  <a:extLst>
                    <a:ext uri="{9D8B030D-6E8A-4147-A177-3AD203B41FA5}">
                      <a16:colId xmlns:a16="http://schemas.microsoft.com/office/drawing/2014/main" val="841375127"/>
                    </a:ext>
                  </a:extLst>
                </a:gridCol>
              </a:tblGrid>
              <a:tr h="403617">
                <a:tc>
                  <a:txBody>
                    <a:bodyPr/>
                    <a:lstStyle/>
                    <a:p>
                      <a:pPr marL="0" marR="0">
                        <a:spcBef>
                          <a:spcPts val="0"/>
                        </a:spcBef>
                        <a:spcAft>
                          <a:spcPts val="0"/>
                        </a:spcAft>
                      </a:pPr>
                      <a:r>
                        <a:rPr lang="en-US" sz="2000" b="1" dirty="0">
                          <a:effectLst/>
                        </a:rPr>
                        <a:t>HARMFUL DETOUR                   </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182880" marR="182880" marT="54610" marB="5461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4793D"/>
                    </a:solidFill>
                  </a:tcPr>
                </a:tc>
                <a:tc>
                  <a:txBody>
                    <a:bodyPr/>
                    <a:lstStyle/>
                    <a:p>
                      <a:pPr marL="0" marR="0">
                        <a:spcBef>
                          <a:spcPts val="0"/>
                        </a:spcBef>
                        <a:spcAft>
                          <a:spcPts val="0"/>
                        </a:spcAft>
                      </a:pPr>
                      <a:r>
                        <a:rPr lang="en-US" sz="2000" b="1" dirty="0">
                          <a:solidFill>
                            <a:schemeClr val="tx1"/>
                          </a:solidFill>
                          <a:effectLst/>
                        </a:rPr>
                        <a:t>HEALING REDIRECT                                </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82880" marR="182880" marT="54610" marB="54610" anchor="ctr">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E1EAF7"/>
                    </a:solidFill>
                  </a:tcPr>
                </a:tc>
                <a:extLst>
                  <a:ext uri="{0D108BD9-81ED-4DB2-BD59-A6C34878D82A}">
                    <a16:rowId xmlns:a16="http://schemas.microsoft.com/office/drawing/2014/main" val="919558097"/>
                  </a:ext>
                </a:extLst>
              </a:tr>
              <a:tr h="1958163">
                <a:tc>
                  <a:txBody>
                    <a:bodyPr/>
                    <a:lstStyle/>
                    <a:p>
                      <a:pPr marL="0" marR="0">
                        <a:lnSpc>
                          <a:spcPct val="114000"/>
                        </a:lnSpc>
                        <a:spcBef>
                          <a:spcPts val="1800"/>
                        </a:spcBef>
                        <a:spcAft>
                          <a:spcPts val="1200"/>
                        </a:spcAft>
                      </a:pPr>
                      <a:r>
                        <a:rPr lang="en-US" sz="1400" b="0" dirty="0">
                          <a:solidFill>
                            <a:schemeClr val="tx1"/>
                          </a:solidFill>
                          <a:effectLst/>
                          <a:latin typeface="+mn-lt"/>
                        </a:rPr>
                        <a:t>“Anti-racism” is just another way of talking about equity, diversity and inclusion in our library/community. </a:t>
                      </a:r>
                      <a:r>
                        <a:rPr lang="en-US" sz="1400" b="0">
                          <a:solidFill>
                            <a:schemeClr val="tx1"/>
                          </a:solidFill>
                          <a:effectLst/>
                          <a:latin typeface="+mn-lt"/>
                        </a:rPr>
                        <a:t>We don’t need separate discussions, activities or language focused on anti-racism.</a:t>
                      </a:r>
                      <a:endParaRPr lang="en-US" sz="1400" b="0" dirty="0">
                        <a:solidFill>
                          <a:schemeClr val="tx1"/>
                        </a:solidFill>
                        <a:effectLst/>
                        <a:latin typeface="+mn-lt"/>
                      </a:endParaRPr>
                    </a:p>
                  </a:txBody>
                  <a:tcPr marL="182880" marR="182880" marT="137160" marB="18288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EF2EC"/>
                    </a:solidFill>
                  </a:tcPr>
                </a:tc>
                <a:tc>
                  <a:txBody>
                    <a:bodyPr/>
                    <a:lstStyle/>
                    <a:p>
                      <a:pPr marL="0" marR="0">
                        <a:lnSpc>
                          <a:spcPct val="114000"/>
                        </a:lnSpc>
                        <a:spcBef>
                          <a:spcPts val="1800"/>
                        </a:spcBef>
                        <a:spcAft>
                          <a:spcPts val="1200"/>
                        </a:spcAft>
                      </a:pPr>
                      <a:r>
                        <a:rPr lang="en-US" sz="1400" b="0" kern="1200" dirty="0">
                          <a:solidFill>
                            <a:schemeClr val="dk1"/>
                          </a:solidFill>
                          <a:effectLst/>
                          <a:latin typeface="+mn-lt"/>
                          <a:ea typeface="+mn-ea"/>
                          <a:cs typeface="Calibri" panose="020F0502020204030204" pitchFamily="34" charset="0"/>
                        </a:rPr>
                        <a:t>One of the most powerful barriers to recognizing and dismantling racist systems is the difficulty many people experience with talking directly about race and racism. Equity, diversity and inclusion are critical focus areas for libraries, but those terms can refer to a broad range of issues and activities that touch racism only tangentially, if at all. Using the right words is required for doing the right work and getting the right results. </a:t>
                      </a:r>
                      <a:r>
                        <a:rPr lang="en-US" sz="1400" b="0" kern="1200">
                          <a:solidFill>
                            <a:schemeClr val="dk1"/>
                          </a:solidFill>
                          <a:effectLst/>
                          <a:latin typeface="+mn-lt"/>
                          <a:ea typeface="+mn-ea"/>
                          <a:cs typeface="Calibri" panose="020F0502020204030204" pitchFamily="34" charset="0"/>
                        </a:rPr>
                        <a:t>If the library is serious about its commitment to eliminating racism, then the institution’s leadership must name anti-racism as a priority and engage both external and internal stakeholders in conversations explicitly addressing issues of race.</a:t>
                      </a:r>
                      <a:endParaRPr lang="en-US" sz="1400" b="0" dirty="0">
                        <a:solidFill>
                          <a:schemeClr val="tx1"/>
                        </a:solidFill>
                        <a:effectLst/>
                        <a:latin typeface="+mn-lt"/>
                        <a:ea typeface="Times New Roman" panose="02020603050405020304" pitchFamily="18" charset="0"/>
                        <a:cs typeface="Calibri" panose="020F0502020204030204" pitchFamily="34" charset="0"/>
                      </a:endParaRPr>
                    </a:p>
                  </a:txBody>
                  <a:tcPr marL="182880" marR="182880" marT="137160" marB="18288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6F8FC"/>
                    </a:solidFill>
                  </a:tcPr>
                </a:tc>
                <a:extLst>
                  <a:ext uri="{0D108BD9-81ED-4DB2-BD59-A6C34878D82A}">
                    <a16:rowId xmlns:a16="http://schemas.microsoft.com/office/drawing/2014/main" val="1210578576"/>
                  </a:ext>
                </a:extLst>
              </a:tr>
              <a:tr h="1539790">
                <a:tc>
                  <a:txBody>
                    <a:bodyPr/>
                    <a:lstStyle/>
                    <a:p>
                      <a:pPr marL="0" marR="0">
                        <a:lnSpc>
                          <a:spcPct val="114000"/>
                        </a:lnSpc>
                        <a:spcBef>
                          <a:spcPts val="1800"/>
                        </a:spcBef>
                        <a:spcAft>
                          <a:spcPts val="1200"/>
                        </a:spcAft>
                      </a:pPr>
                      <a:r>
                        <a:rPr lang="en-US" sz="1400" b="0" dirty="0">
                          <a:solidFill>
                            <a:schemeClr val="tx1"/>
                          </a:solidFill>
                          <a:effectLst/>
                          <a:latin typeface="+mn-lt"/>
                        </a:rPr>
                        <a:t>By urging me to engage in anti-racist education or work, you are calling me a racist. I am not a racist, so I don’t need to participate in anti-racist education/work.</a:t>
                      </a:r>
                      <a:endParaRPr lang="en-US" sz="1400" b="0" dirty="0">
                        <a:solidFill>
                          <a:schemeClr val="tx1"/>
                        </a:solidFill>
                        <a:effectLst/>
                        <a:latin typeface="+mn-lt"/>
                        <a:ea typeface="Times New Roman" panose="02020603050405020304" pitchFamily="18" charset="0"/>
                        <a:cs typeface="Times New Roman" panose="02020603050405020304" pitchFamily="18" charset="0"/>
                      </a:endParaRPr>
                    </a:p>
                  </a:txBody>
                  <a:tcPr marL="182880" marR="182880" marT="137160" marB="18288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EF2EC"/>
                    </a:solidFill>
                  </a:tcPr>
                </a:tc>
                <a:tc>
                  <a:txBody>
                    <a:bodyPr/>
                    <a:lstStyle/>
                    <a:p>
                      <a:pPr marL="0" marR="0">
                        <a:lnSpc>
                          <a:spcPct val="114000"/>
                        </a:lnSpc>
                        <a:spcBef>
                          <a:spcPts val="1800"/>
                        </a:spcBef>
                        <a:spcAft>
                          <a:spcPts val="1200"/>
                        </a:spcAft>
                      </a:pPr>
                      <a:r>
                        <a:rPr lang="en-US" sz="1400" b="0" kern="1200" dirty="0">
                          <a:solidFill>
                            <a:schemeClr val="dk1"/>
                          </a:solidFill>
                          <a:effectLst/>
                          <a:latin typeface="+mn-lt"/>
                          <a:ea typeface="+mn-ea"/>
                          <a:cs typeface="Calibri" panose="020F0502020204030204" pitchFamily="34" charset="0"/>
                        </a:rPr>
                        <a:t>Just because a person is not a racist does not mean they are an </a:t>
                      </a:r>
                      <a:r>
                        <a:rPr lang="en-US" sz="1400" b="0" i="1" kern="1200" dirty="0">
                          <a:solidFill>
                            <a:schemeClr val="dk1"/>
                          </a:solidFill>
                          <a:effectLst/>
                          <a:latin typeface="+mn-lt"/>
                          <a:ea typeface="+mn-ea"/>
                          <a:cs typeface="Calibri" panose="020F0502020204030204" pitchFamily="34" charset="0"/>
                        </a:rPr>
                        <a:t>anti-racist</a:t>
                      </a:r>
                      <a:r>
                        <a:rPr lang="en-US" sz="1400" b="0" kern="1200" dirty="0">
                          <a:solidFill>
                            <a:schemeClr val="dk1"/>
                          </a:solidFill>
                          <a:effectLst/>
                          <a:latin typeface="+mn-lt"/>
                          <a:ea typeface="+mn-ea"/>
                          <a:cs typeface="Calibri" panose="020F0502020204030204" pitchFamily="34" charset="0"/>
                        </a:rPr>
                        <a:t>. Racism is an enduring and malignant force that will not end without intentional, sustained and collective action. Anti-racists do more than passively avoid racist behaviors and attitudes. They commit to actively and consciously confronting racism wherever they encounter it, in themselves and in the world around them. This work is a lifelong journey without a stopping point – there is always room to grow and contribute to anti-racist progress. </a:t>
                      </a:r>
                      <a:endParaRPr lang="en-US" sz="1400" b="0" dirty="0">
                        <a:solidFill>
                          <a:schemeClr val="tx1"/>
                        </a:solidFill>
                        <a:effectLst/>
                        <a:latin typeface="+mn-lt"/>
                        <a:ea typeface="Times New Roman" panose="02020603050405020304" pitchFamily="18" charset="0"/>
                        <a:cs typeface="Calibri" panose="020F0502020204030204" pitchFamily="34" charset="0"/>
                      </a:endParaRPr>
                    </a:p>
                  </a:txBody>
                  <a:tcPr marL="182880" marR="182880" marT="137160" marB="182880">
                    <a:lnL w="6350" cap="flat" cmpd="sng" algn="ctr">
                      <a:solidFill>
                        <a:srgbClr val="D0CECE"/>
                      </a:solidFill>
                      <a:prstDash val="solid"/>
                      <a:round/>
                      <a:headEnd type="none" w="med" len="med"/>
                      <a:tailEnd type="none" w="med" len="med"/>
                    </a:lnL>
                    <a:lnR w="6350" cap="flat" cmpd="sng" algn="ctr">
                      <a:solidFill>
                        <a:srgbClr val="D0CECE"/>
                      </a:solidFill>
                      <a:prstDash val="solid"/>
                      <a:round/>
                      <a:headEnd type="none" w="med" len="med"/>
                      <a:tailEnd type="none" w="med" len="med"/>
                    </a:lnR>
                    <a:lnT w="6350" cap="flat" cmpd="sng" algn="ctr">
                      <a:solidFill>
                        <a:srgbClr val="D0CECE"/>
                      </a:solidFill>
                      <a:prstDash val="solid"/>
                      <a:round/>
                      <a:headEnd type="none" w="med" len="med"/>
                      <a:tailEnd type="none" w="med" len="med"/>
                    </a:lnT>
                    <a:lnB w="6350" cap="flat" cmpd="sng" algn="ctr">
                      <a:solidFill>
                        <a:srgbClr val="D0CECE"/>
                      </a:solidFill>
                      <a:prstDash val="solid"/>
                      <a:round/>
                      <a:headEnd type="none" w="med" len="med"/>
                      <a:tailEnd type="none" w="med" len="med"/>
                    </a:lnB>
                    <a:lnTlToBr w="12700" cmpd="sng">
                      <a:noFill/>
                      <a:prstDash val="solid"/>
                    </a:lnTlToBr>
                    <a:lnBlToTr w="12700" cmpd="sng">
                      <a:noFill/>
                      <a:prstDash val="solid"/>
                    </a:lnBlToTr>
                    <a:solidFill>
                      <a:srgbClr val="F6F8FC"/>
                    </a:solidFill>
                  </a:tcPr>
                </a:tc>
                <a:extLst>
                  <a:ext uri="{0D108BD9-81ED-4DB2-BD59-A6C34878D82A}">
                    <a16:rowId xmlns:a16="http://schemas.microsoft.com/office/drawing/2014/main" val="2570996740"/>
                  </a:ext>
                </a:extLst>
              </a:tr>
            </a:tbl>
          </a:graphicData>
        </a:graphic>
      </p:graphicFrame>
      <p:sp>
        <p:nvSpPr>
          <p:cNvPr id="7" name="Rectangle 1">
            <a:extLst>
              <a:ext uri="{FF2B5EF4-FFF2-40B4-BE49-F238E27FC236}">
                <a16:creationId xmlns:a16="http://schemas.microsoft.com/office/drawing/2014/main" id="{949F2CE7-F777-7445-88B6-E6C76C96FB81}"/>
              </a:ext>
            </a:extLst>
          </p:cNvPr>
          <p:cNvSpPr>
            <a:spLocks noChangeArrowheads="1"/>
          </p:cNvSpPr>
          <p:nvPr/>
        </p:nvSpPr>
        <p:spPr bwMode="auto">
          <a:xfrm>
            <a:off x="284500" y="487992"/>
            <a:ext cx="768436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6D5E87"/>
                </a:solidFill>
                <a:effectLst/>
                <a:ea typeface="Calibri" panose="020F0502020204030204" pitchFamily="34" charset="0"/>
                <a:cs typeface="Calibri" panose="020F0502020204030204" pitchFamily="34" charset="0"/>
              </a:rPr>
              <a:t>TRIGGER TERM</a:t>
            </a:r>
            <a:endParaRPr kumimoji="0" lang="en-US" altLang="en-US" sz="2000" b="0" i="0" u="none" strike="noStrike" cap="none" normalizeH="0" baseline="0" dirty="0">
              <a:ln>
                <a:noFill/>
              </a:ln>
              <a:solidFill>
                <a:srgbClr val="6D5E87"/>
              </a:solidFill>
              <a:effectLst/>
            </a:endParaRPr>
          </a:p>
          <a:p>
            <a:pPr eaLnBrk="0" fontAlgn="base" hangingPunct="0">
              <a:spcBef>
                <a:spcPct val="0"/>
              </a:spcBef>
              <a:spcAft>
                <a:spcPct val="0"/>
              </a:spcAft>
            </a:pPr>
            <a:r>
              <a:rPr lang="en-US" altLang="en-US" sz="4000" dirty="0">
                <a:ea typeface="Calibri" panose="020F0502020204030204" pitchFamily="34" charset="0"/>
                <a:cs typeface="Calibri" panose="020F0502020204030204" pitchFamily="34" charset="0"/>
              </a:rPr>
              <a:t>Anti-Racism</a:t>
            </a:r>
          </a:p>
        </p:txBody>
      </p:sp>
    </p:spTree>
    <p:extLst>
      <p:ext uri="{BB962C8B-B14F-4D97-AF65-F5344CB8AC3E}">
        <p14:creationId xmlns:p14="http://schemas.microsoft.com/office/powerpoint/2010/main" val="3405560869"/>
      </p:ext>
    </p:extLst>
  </p:cSld>
  <p:clrMapOvr>
    <a:masterClrMapping/>
  </p:clrMapOvr>
</p:sld>
</file>

<file path=ppt/theme/theme1.xml><?xml version="1.0" encoding="utf-8"?>
<a:theme xmlns:a="http://schemas.openxmlformats.org/drawingml/2006/main" name="1_Cover Slid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1292</TotalTime>
  <Words>283</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The Hand Light</vt:lpstr>
      <vt:lpstr>1_Cover Slide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Charting your library’s entrepreneurial ecosystem  The program will begin shortly.</dc:title>
  <dc:creator>Microsoft Office User</dc:creator>
  <cp:lastModifiedBy>Curtis Rogers</cp:lastModifiedBy>
  <cp:revision>83</cp:revision>
  <cp:lastPrinted>2019-06-23T14:09:03Z</cp:lastPrinted>
  <dcterms:created xsi:type="dcterms:W3CDTF">2019-05-17T19:16:43Z</dcterms:created>
  <dcterms:modified xsi:type="dcterms:W3CDTF">2021-08-19T16:48:53Z</dcterms:modified>
</cp:coreProperties>
</file>